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67" r:id="rId2"/>
    <p:sldId id="276" r:id="rId3"/>
    <p:sldId id="309" r:id="rId4"/>
    <p:sldId id="322" r:id="rId5"/>
    <p:sldId id="323" r:id="rId6"/>
    <p:sldId id="327" r:id="rId7"/>
    <p:sldId id="277" r:id="rId8"/>
    <p:sldId id="316" r:id="rId9"/>
    <p:sldId id="326" r:id="rId10"/>
    <p:sldId id="325" r:id="rId11"/>
    <p:sldId id="310" r:id="rId12"/>
    <p:sldId id="328" r:id="rId13"/>
    <p:sldId id="329" r:id="rId14"/>
    <p:sldId id="317" r:id="rId15"/>
    <p:sldId id="33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17" userDrawn="1">
          <p15:clr>
            <a:srgbClr val="A4A3A4"/>
          </p15:clr>
        </p15:guide>
        <p15:guide id="2" orient="horz" pos="1684" userDrawn="1">
          <p15:clr>
            <a:srgbClr val="A4A3A4"/>
          </p15:clr>
        </p15:guide>
        <p15:guide id="3" orient="horz" pos="3906" userDrawn="1">
          <p15:clr>
            <a:srgbClr val="A4A3A4"/>
          </p15:clr>
        </p15:guide>
        <p15:guide id="4" pos="95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郑 剑涛" initials="郑"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739D"/>
    <a:srgbClr val="F5F5F5"/>
    <a:srgbClr val="EDAC5D"/>
    <a:srgbClr val="D88A9E"/>
    <a:srgbClr val="68BAAA"/>
    <a:srgbClr val="F4A74A"/>
    <a:srgbClr val="D1758E"/>
    <a:srgbClr val="5F3158"/>
    <a:srgbClr val="774F71"/>
    <a:srgbClr val="F7C1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autoAdjust="0"/>
    <p:restoredTop sz="74366" autoAdjust="0"/>
  </p:normalViewPr>
  <p:slideViewPr>
    <p:cSldViewPr snapToGrid="0" showGuides="1">
      <p:cViewPr>
        <p:scale>
          <a:sx n="104" d="100"/>
          <a:sy n="104" d="100"/>
        </p:scale>
        <p:origin x="1664" y="-32"/>
      </p:cViewPr>
      <p:guideLst>
        <p:guide pos="4817"/>
        <p:guide orient="horz" pos="1684"/>
        <p:guide orient="horz" pos="3906"/>
        <p:guide pos="958"/>
      </p:guideLst>
    </p:cSldViewPr>
  </p:slideViewPr>
  <p:notesTextViewPr>
    <p:cViewPr>
      <p:scale>
        <a:sx n="100" d="100"/>
        <a:sy n="100" d="100"/>
      </p:scale>
      <p:origin x="0" y="0"/>
    </p:cViewPr>
  </p:notesTextViewPr>
  <p:sorterViewPr>
    <p:cViewPr>
      <p:scale>
        <a:sx n="139" d="100"/>
        <a:sy n="139" d="100"/>
      </p:scale>
      <p:origin x="0" y="0"/>
    </p:cViewPr>
  </p:sorterViewPr>
  <p:notesViewPr>
    <p:cSldViewPr snapToGrid="0">
      <p:cViewPr varScale="1">
        <p:scale>
          <a:sx n="63" d="100"/>
          <a:sy n="63" d="100"/>
        </p:scale>
        <p:origin x="313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8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7387C-0F71-47AA-8625-78B4CEAC1B41}" type="datetimeFigureOut">
              <a:rPr lang="zh-CN" altLang="en-US" smtClean="0"/>
              <a:t>2021/6/24</a:t>
            </a:fld>
            <a:endParaRPr lang="zh-CN" altLang="en-US"/>
          </a:p>
        </p:txBody>
      </p:sp>
      <p:sp>
        <p:nvSpPr>
          <p:cNvPr id="1048681"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8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8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8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449A1-6881-4E18-9118-9CA8B6351369}" type="slidenum">
              <a:rPr lang="zh-CN" altLang="en-US" smtClean="0"/>
              <a:t>‹#›</a:t>
            </a:fld>
            <a:endParaRPr lang="zh-CN" altLang="en-US"/>
          </a:p>
        </p:txBody>
      </p:sp>
    </p:spTree>
    <p:extLst>
      <p:ext uri="{BB962C8B-B14F-4D97-AF65-F5344CB8AC3E}">
        <p14:creationId xmlns:p14="http://schemas.microsoft.com/office/powerpoint/2010/main" val="277574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1</a:t>
            </a:fld>
            <a:endParaRPr lang="zh-CN" altLang="en-US"/>
          </a:p>
        </p:txBody>
      </p:sp>
    </p:spTree>
    <p:extLst>
      <p:ext uri="{BB962C8B-B14F-4D97-AF65-F5344CB8AC3E}">
        <p14:creationId xmlns:p14="http://schemas.microsoft.com/office/powerpoint/2010/main" val="3431547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使用从训练集中得出的风险分数四分位数建立组（</a:t>
            </a:r>
            <a:r>
              <a:rPr lang="en-US" sz="1200" b="0" i="0" u="none" strike="noStrike" kern="1200" dirty="0">
                <a:solidFill>
                  <a:schemeClr val="tx1"/>
                </a:solidFill>
                <a:effectLst/>
                <a:latin typeface="+mn-lt"/>
                <a:ea typeface="+mn-ea"/>
                <a:cs typeface="+mn-cs"/>
              </a:rPr>
              <a:t>Q1-Q4）。</a:t>
            </a:r>
            <a:r>
              <a:rPr lang="zh-CN" altLang="en-US" sz="1200" b="0" i="0" u="none" strike="noStrike" kern="1200" dirty="0">
                <a:solidFill>
                  <a:schemeClr val="tx1"/>
                </a:solidFill>
                <a:effectLst/>
                <a:latin typeface="+mn-lt"/>
                <a:ea typeface="+mn-ea"/>
                <a:cs typeface="+mn-cs"/>
              </a:rPr>
              <a:t>采用</a:t>
            </a:r>
            <a:r>
              <a:rPr lang="en-US" sz="1200" b="0" i="0" u="none" strike="noStrike" kern="1200" dirty="0">
                <a:solidFill>
                  <a:schemeClr val="tx1"/>
                </a:solidFill>
                <a:effectLst/>
                <a:latin typeface="+mn-lt"/>
                <a:ea typeface="+mn-ea"/>
                <a:cs typeface="+mn-cs"/>
              </a:rPr>
              <a:t>Cox</a:t>
            </a:r>
            <a:r>
              <a:rPr lang="zh-CN" altLang="en-US" sz="1200" b="0" i="0" u="none" strike="noStrike" kern="1200" dirty="0">
                <a:solidFill>
                  <a:schemeClr val="tx1"/>
                </a:solidFill>
                <a:effectLst/>
                <a:latin typeface="+mn-lt"/>
                <a:ea typeface="+mn-ea"/>
                <a:cs typeface="+mn-cs"/>
              </a:rPr>
              <a:t>比例风险模型将</a:t>
            </a:r>
            <a:r>
              <a:rPr lang="en-US" sz="1200" b="0" i="0" u="none" strike="noStrike" kern="1200" dirty="0">
                <a:solidFill>
                  <a:schemeClr val="tx1"/>
                </a:solidFill>
                <a:effectLst/>
                <a:latin typeface="+mn-lt"/>
                <a:ea typeface="+mn-ea"/>
                <a:cs typeface="+mn-cs"/>
              </a:rPr>
              <a:t>Q2-Q4</a:t>
            </a:r>
            <a:r>
              <a:rPr lang="zh-CN" altLang="en-US" sz="1200" b="0" i="0" u="none" strike="noStrike" kern="1200" dirty="0">
                <a:solidFill>
                  <a:schemeClr val="tx1"/>
                </a:solidFill>
                <a:effectLst/>
                <a:latin typeface="+mn-lt"/>
                <a:ea typeface="+mn-ea"/>
                <a:cs typeface="+mn-cs"/>
              </a:rPr>
              <a:t>组与</a:t>
            </a:r>
            <a:r>
              <a:rPr lang="en-US" sz="1200" b="0" i="0" u="none" strike="noStrike" kern="1200" dirty="0">
                <a:solidFill>
                  <a:schemeClr val="tx1"/>
                </a:solidFill>
                <a:effectLst/>
                <a:latin typeface="+mn-lt"/>
                <a:ea typeface="+mn-ea"/>
                <a:cs typeface="+mn-cs"/>
              </a:rPr>
              <a:t>Q1</a:t>
            </a:r>
            <a:r>
              <a:rPr lang="zh-CN" altLang="en-US" sz="1200" b="0" i="0" u="none" strike="noStrike" kern="1200" dirty="0">
                <a:solidFill>
                  <a:schemeClr val="tx1"/>
                </a:solidFill>
                <a:effectLst/>
                <a:latin typeface="+mn-lt"/>
                <a:ea typeface="+mn-ea"/>
                <a:cs typeface="+mn-cs"/>
              </a:rPr>
              <a:t>组进行比较，计算子网的</a:t>
            </a:r>
            <a:r>
              <a:rPr lang="en-US" altLang="zh-CN" sz="1200" b="0" i="0" u="none" strike="noStrike" kern="1200" dirty="0">
                <a:solidFill>
                  <a:schemeClr val="tx1"/>
                </a:solidFill>
                <a:effectLst/>
                <a:latin typeface="+mn-lt"/>
                <a:ea typeface="+mn-ea"/>
                <a:cs typeface="+mn-cs"/>
              </a:rPr>
              <a:t>HR</a:t>
            </a:r>
            <a:r>
              <a:rPr lang="zh-CN" altLang="en-US" sz="1200" b="0" i="0" u="none" strike="noStrike" kern="1200" dirty="0">
                <a:solidFill>
                  <a:schemeClr val="tx1"/>
                </a:solidFill>
                <a:effectLst/>
                <a:latin typeface="+mn-lt"/>
                <a:ea typeface="+mn-ea"/>
                <a:cs typeface="+mn-cs"/>
              </a:rPr>
              <a:t>和</a:t>
            </a:r>
            <a:r>
              <a:rPr lang="zh-CN" altLang="en-CN" sz="1200" b="0" i="0" u="none" strike="noStrike" kern="1200" dirty="0">
                <a:solidFill>
                  <a:schemeClr val="tx1"/>
                </a:solidFill>
                <a:effectLst/>
                <a:latin typeface="+mn-lt"/>
                <a:ea typeface="+mn-ea"/>
                <a:cs typeface="+mn-cs"/>
              </a:rPr>
              <a:t>四组间</a:t>
            </a:r>
            <a:r>
              <a:rPr lang="zh-CN" altLang="en-US" sz="1200" b="0" i="0" u="none" strike="noStrike" kern="1200" dirty="0">
                <a:solidFill>
                  <a:schemeClr val="tx1"/>
                </a:solidFill>
                <a:effectLst/>
                <a:latin typeface="+mn-lt"/>
                <a:ea typeface="+mn-ea"/>
                <a:cs typeface="+mn-cs"/>
              </a:rPr>
              <a:t>差异的</a:t>
            </a:r>
            <a:r>
              <a:rPr lang="en-US"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值</a:t>
            </a:r>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12</a:t>
            </a:fld>
            <a:endParaRPr lang="zh-CN" altLang="en-US"/>
          </a:p>
        </p:txBody>
      </p:sp>
    </p:spTree>
    <p:extLst>
      <p:ext uri="{BB962C8B-B14F-4D97-AF65-F5344CB8AC3E}">
        <p14:creationId xmlns:p14="http://schemas.microsoft.com/office/powerpoint/2010/main" val="83403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2"/>
                </a:solidFill>
              </a:rPr>
              <a:t>将</a:t>
            </a:r>
            <a:r>
              <a:rPr lang="en-US" sz="1200" dirty="0">
                <a:solidFill>
                  <a:schemeClr val="bg2"/>
                </a:solidFill>
              </a:rPr>
              <a:t>SIMMS</a:t>
            </a:r>
            <a:r>
              <a:rPr lang="zh-CN" altLang="en-US" sz="1200" dirty="0">
                <a:solidFill>
                  <a:schemeClr val="bg2"/>
                </a:solidFill>
              </a:rPr>
              <a:t>子网络评分与五种的机器学习算法进行比较，</a:t>
            </a:r>
            <a:r>
              <a:rPr lang="en-US" sz="1200" dirty="0">
                <a:solidFill>
                  <a:schemeClr val="bg2"/>
                </a:solidFill>
              </a:rPr>
              <a:t>SIMMS</a:t>
            </a:r>
            <a:r>
              <a:rPr lang="zh-CN" altLang="en-US" sz="1200" dirty="0">
                <a:solidFill>
                  <a:schemeClr val="bg2"/>
                </a:solidFill>
              </a:rPr>
              <a:t>的结果只包括</a:t>
            </a:r>
            <a:r>
              <a:rPr lang="en-US" sz="1200" dirty="0">
                <a:solidFill>
                  <a:schemeClr val="bg2"/>
                </a:solidFill>
              </a:rPr>
              <a:t>N</a:t>
            </a:r>
            <a:r>
              <a:rPr lang="zh-CN" altLang="en-US" sz="1200" dirty="0">
                <a:solidFill>
                  <a:schemeClr val="bg2"/>
                </a:solidFill>
              </a:rPr>
              <a:t>模型的结果，来衡量子网的预测能力；其他机器学习方法是将每个子网络中的基因</a:t>
            </a:r>
            <a:r>
              <a:rPr lang="zh-CN" altLang="en-CN" sz="1200" dirty="0">
                <a:solidFill>
                  <a:schemeClr val="bg2"/>
                </a:solidFill>
              </a:rPr>
              <a:t>看为单个变量</a:t>
            </a:r>
            <a:r>
              <a:rPr lang="zh-CN" altLang="en-US" sz="1200" dirty="0">
                <a:solidFill>
                  <a:schemeClr val="bg2"/>
                </a:solidFill>
              </a:rPr>
              <a:t>，</a:t>
            </a:r>
            <a:r>
              <a:rPr lang="zh-CN" altLang="en-US" sz="1200" b="1" dirty="0">
                <a:solidFill>
                  <a:schemeClr val="bg2"/>
                </a:solidFill>
              </a:rPr>
              <a:t>拟合</a:t>
            </a:r>
            <a:r>
              <a:rPr lang="zh-CN" altLang="en-US" sz="1200" dirty="0">
                <a:solidFill>
                  <a:schemeClr val="bg2"/>
                </a:solidFill>
              </a:rPr>
              <a:t>了</a:t>
            </a:r>
            <a:r>
              <a:rPr lang="en-US" sz="1200" dirty="0">
                <a:solidFill>
                  <a:schemeClr val="bg2"/>
                </a:solidFill>
              </a:rPr>
              <a:t>Cox</a:t>
            </a:r>
            <a:r>
              <a:rPr lang="zh-CN" altLang="en-US" sz="1200" dirty="0">
                <a:solidFill>
                  <a:schemeClr val="bg2"/>
                </a:solidFill>
              </a:rPr>
              <a:t>比例风险模型。</a:t>
            </a:r>
            <a:endParaRPr lang="en-US" altLang="zh-CN" sz="1200" dirty="0">
              <a:solidFill>
                <a:schemeClr val="bg2"/>
              </a:solidFill>
            </a:endParaRPr>
          </a:p>
          <a:p>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13</a:t>
            </a:fld>
            <a:endParaRPr lang="zh-CN" altLang="en-US"/>
          </a:p>
        </p:txBody>
      </p:sp>
    </p:spTree>
    <p:extLst>
      <p:ext uri="{BB962C8B-B14F-4D97-AF65-F5344CB8AC3E}">
        <p14:creationId xmlns:p14="http://schemas.microsoft.com/office/powerpoint/2010/main" val="279068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a:solidFill>
                  <a:schemeClr val="bg2"/>
                </a:solidFill>
                <a:latin typeface="+mj-ea"/>
                <a:ea typeface="+mn-ea"/>
                <a:cs typeface="+mn-cs"/>
              </a:rPr>
              <a:t>  </a:t>
            </a:r>
            <a:endParaRPr lang="en-US" altLang="zh-CN" sz="1200" kern="1200" dirty="0">
              <a:solidFill>
                <a:schemeClr val="bg2"/>
              </a:solidFill>
              <a:latin typeface="+mj-ea"/>
              <a:ea typeface="+mn-ea"/>
              <a:cs typeface="+mn-cs"/>
            </a:endParaRPr>
          </a:p>
          <a:p>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14</a:t>
            </a:fld>
            <a:endParaRPr lang="zh-CN" altLang="en-US"/>
          </a:p>
        </p:txBody>
      </p:sp>
    </p:spTree>
    <p:extLst>
      <p:ext uri="{BB962C8B-B14F-4D97-AF65-F5344CB8AC3E}">
        <p14:creationId xmlns:p14="http://schemas.microsoft.com/office/powerpoint/2010/main" val="341946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kern="1200" dirty="0">
                <a:solidFill>
                  <a:schemeClr val="bg2"/>
                </a:solidFill>
                <a:latin typeface="+mj-ea"/>
                <a:ea typeface="+mn-ea"/>
                <a:cs typeface="+mn-cs"/>
              </a:rPr>
              <a:t>  </a:t>
            </a:r>
            <a:endParaRPr lang="en-US" altLang="zh-CN" sz="1200" kern="1200" dirty="0">
              <a:solidFill>
                <a:schemeClr val="bg2"/>
              </a:solidFill>
              <a:latin typeface="+mj-ea"/>
              <a:ea typeface="+mn-ea"/>
              <a:cs typeface="+mn-cs"/>
            </a:endParaRPr>
          </a:p>
          <a:p>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15</a:t>
            </a:fld>
            <a:endParaRPr lang="zh-CN" altLang="en-US"/>
          </a:p>
        </p:txBody>
      </p:sp>
    </p:spTree>
    <p:extLst>
      <p:ext uri="{BB962C8B-B14F-4D97-AF65-F5344CB8AC3E}">
        <p14:creationId xmlns:p14="http://schemas.microsoft.com/office/powerpoint/2010/main" val="64295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2</a:t>
            </a:fld>
            <a:endParaRPr lang="zh-CN" altLang="en-US"/>
          </a:p>
        </p:txBody>
      </p:sp>
    </p:spTree>
    <p:extLst>
      <p:ext uri="{BB962C8B-B14F-4D97-AF65-F5344CB8AC3E}">
        <p14:creationId xmlns:p14="http://schemas.microsoft.com/office/powerpoint/2010/main" val="174990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3</a:t>
            </a:fld>
            <a:endParaRPr lang="zh-CN" altLang="en-US"/>
          </a:p>
        </p:txBody>
      </p:sp>
    </p:spTree>
    <p:extLst>
      <p:ext uri="{BB962C8B-B14F-4D97-AF65-F5344CB8AC3E}">
        <p14:creationId xmlns:p14="http://schemas.microsoft.com/office/powerpoint/2010/main" val="352809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93449A1-6881-4E18-9118-9CA8B6351369}" type="slidenum">
              <a:rPr lang="zh-CN" altLang="en-US" smtClean="0"/>
              <a:t>6</a:t>
            </a:fld>
            <a:endParaRPr lang="zh-CN" altLang="en-US"/>
          </a:p>
        </p:txBody>
      </p:sp>
    </p:spTree>
    <p:extLst>
      <p:ext uri="{BB962C8B-B14F-4D97-AF65-F5344CB8AC3E}">
        <p14:creationId xmlns:p14="http://schemas.microsoft.com/office/powerpoint/2010/main" val="119053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子网络模块是从</a:t>
            </a:r>
            <a:r>
              <a:rPr lang="en-US" sz="1200" b="0" i="0" u="none" strike="noStrike" kern="1200" dirty="0">
                <a:solidFill>
                  <a:schemeClr val="tx1"/>
                </a:solidFill>
                <a:effectLst/>
                <a:latin typeface="+mn-lt"/>
                <a:ea typeface="+mn-ea"/>
                <a:cs typeface="+mn-cs"/>
              </a:rPr>
              <a:t>NCI-Nature/</a:t>
            </a:r>
            <a:r>
              <a:rPr lang="en-US" sz="1200" b="0" i="0" u="none" strike="noStrike" kern="1200" dirty="0" err="1">
                <a:solidFill>
                  <a:schemeClr val="tx1"/>
                </a:solidFill>
                <a:effectLst/>
                <a:latin typeface="+mn-lt"/>
                <a:ea typeface="+mn-ea"/>
                <a:cs typeface="+mn-cs"/>
              </a:rPr>
              <a:t>Biocarta</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Reactome</a:t>
            </a:r>
            <a:r>
              <a:rPr lang="zh-CN" altLang="en-US" sz="1200" b="0" i="0" u="none" strike="noStrike" kern="1200" dirty="0">
                <a:solidFill>
                  <a:schemeClr val="tx1"/>
                </a:solidFill>
                <a:effectLst/>
                <a:latin typeface="+mn-lt"/>
                <a:ea typeface="+mn-ea"/>
                <a:cs typeface="+mn-cs"/>
              </a:rPr>
              <a:t>数据库中，通过分离每条</a:t>
            </a:r>
            <a:r>
              <a:rPr lang="en-US" altLang="zh-CN" sz="1200" b="0" i="0" u="none" strike="noStrike" kern="1200" dirty="0">
                <a:solidFill>
                  <a:schemeClr val="tx1"/>
                </a:solidFill>
                <a:effectLst/>
                <a:latin typeface="+mn-lt"/>
                <a:ea typeface="+mn-ea"/>
                <a:cs typeface="+mn-cs"/>
              </a:rPr>
              <a:t>pathway</a:t>
            </a:r>
            <a:r>
              <a:rPr lang="zh-CN" altLang="en-US" sz="1200" b="0" i="0" u="none" strike="noStrike" kern="1200" dirty="0">
                <a:solidFill>
                  <a:schemeClr val="tx1"/>
                </a:solidFill>
                <a:effectLst/>
                <a:latin typeface="+mn-lt"/>
                <a:ea typeface="+mn-ea"/>
                <a:cs typeface="+mn-cs"/>
              </a:rPr>
              <a:t>中的蛋白质</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蛋白质相互作用网络的途径中提取的。进行预处理以后剩</a:t>
            </a:r>
            <a:r>
              <a:rPr lang="en-US" altLang="zh-CN" sz="1200" b="0" i="0" u="none" strike="noStrike" kern="1200" dirty="0">
                <a:solidFill>
                  <a:schemeClr val="tx1"/>
                </a:solidFill>
                <a:effectLst/>
                <a:latin typeface="+mn-lt"/>
                <a:ea typeface="+mn-ea"/>
                <a:cs typeface="+mn-cs"/>
              </a:rPr>
              <a:t>500</a:t>
            </a:r>
            <a:r>
              <a:rPr lang="zh-CN" altLang="en-US" sz="1200" b="0" i="0" u="none" strike="noStrike" kern="1200" dirty="0">
                <a:solidFill>
                  <a:schemeClr val="tx1"/>
                </a:solidFill>
                <a:effectLst/>
                <a:latin typeface="+mn-lt"/>
                <a:ea typeface="+mn-ea"/>
                <a:cs typeface="+mn-cs"/>
              </a:rPr>
              <a:t>个这样的</a:t>
            </a:r>
            <a:r>
              <a:rPr lang="en-US" altLang="zh-CN" sz="1200" b="0" i="0" u="none" strike="noStrike" kern="1200" dirty="0">
                <a:solidFill>
                  <a:schemeClr val="tx1"/>
                </a:solidFill>
                <a:effectLst/>
                <a:latin typeface="+mn-lt"/>
                <a:ea typeface="+mn-ea"/>
                <a:cs typeface="+mn-cs"/>
              </a:rPr>
              <a:t>pathway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subnetworks</a:t>
            </a:r>
            <a:r>
              <a:rPr lang="zh-CN" altLang="en-US" sz="1200" b="0" i="0" u="none" strike="noStrike" kern="1200" dirty="0">
                <a:solidFill>
                  <a:schemeClr val="tx1"/>
                </a:solidFill>
                <a:effectLst/>
                <a:latin typeface="+mn-lt"/>
                <a:ea typeface="+mn-ea"/>
                <a:cs typeface="+mn-cs"/>
              </a:rPr>
              <a:t>。分子图谱主要是四种癌症（乳腺癌、宫颈癌、结肠癌、非小细胞肺癌）的样本的</a:t>
            </a:r>
            <a:r>
              <a:rPr lang="en-US" altLang="zh-CN" sz="1200" b="0" i="0" u="none" strike="noStrike" kern="1200" dirty="0">
                <a:solidFill>
                  <a:schemeClr val="tx1"/>
                </a:solidFill>
                <a:effectLst/>
                <a:latin typeface="+mn-lt"/>
                <a:ea typeface="+mn-ea"/>
                <a:cs typeface="+mn-cs"/>
              </a:rPr>
              <a:t>RNA</a:t>
            </a:r>
            <a:r>
              <a:rPr lang="zh-CN" altLang="en-US" sz="1200" b="0" i="0" u="none" strike="noStrike" kern="1200" dirty="0">
                <a:solidFill>
                  <a:schemeClr val="tx1"/>
                </a:solidFill>
                <a:effectLst/>
                <a:latin typeface="+mn-lt"/>
                <a:ea typeface="+mn-ea"/>
                <a:cs typeface="+mn-cs"/>
              </a:rPr>
              <a:t>丰度和生存数据。并分成独立的训练和验证集。</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这个方法首先对training</a:t>
            </a:r>
            <a:r>
              <a:rPr lang="zh-CN" altLang="en-US" dirty="0"/>
              <a:t>数据集进行</a:t>
            </a:r>
            <a:r>
              <a:rPr lang="en-US" altLang="zh-CN" dirty="0"/>
              <a:t>meta</a:t>
            </a:r>
            <a:r>
              <a:rPr lang="zh-CN" altLang="en-US" dirty="0"/>
              <a:t> </a:t>
            </a:r>
            <a:r>
              <a:rPr lang="en-US" altLang="zh-CN" dirty="0"/>
              <a:t>analysis</a:t>
            </a:r>
            <a:r>
              <a:rPr lang="zh-CN" altLang="en-US" dirty="0"/>
              <a:t>，</a:t>
            </a:r>
            <a:r>
              <a:rPr lang="en-US" dirty="0" err="1"/>
              <a:t>利用生存分析的cox模型将</a:t>
            </a:r>
            <a:r>
              <a:rPr lang="en-US" altLang="zh-CN" dirty="0" err="1"/>
              <a:t>RNA</a:t>
            </a:r>
            <a:r>
              <a:rPr lang="zh-CN" altLang="en-US" dirty="0"/>
              <a:t>丰都以及生存数据</a:t>
            </a:r>
            <a:r>
              <a:rPr lang="en-US" dirty="0" err="1"/>
              <a:t>转换为每个基因及基因之间</a:t>
            </a:r>
            <a:r>
              <a:rPr lang="en-US" altLang="zh-CN" dirty="0" err="1"/>
              <a:t>PPI</a:t>
            </a:r>
            <a:r>
              <a:rPr lang="en-US" dirty="0" err="1"/>
              <a:t>的风险比例</a:t>
            </a:r>
            <a:r>
              <a:rPr lang="zh-CN" altLang="en-US" dirty="0"/>
              <a:t>，基于此</a:t>
            </a:r>
            <a:r>
              <a:rPr lang="zh-CN" altLang="en-US" sz="1200" b="0" i="0" u="none" strike="noStrike" kern="1200" dirty="0">
                <a:solidFill>
                  <a:schemeClr val="tx1"/>
                </a:solidFill>
                <a:effectLst/>
                <a:latin typeface="+mn-lt"/>
                <a:ea typeface="+mn-ea"/>
                <a:cs typeface="+mn-cs"/>
              </a:rPr>
              <a:t>用</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种不同的模型（只看点、只看边、边和点的风险比例）对每个提取的子网络进行评分（模块失调评分）及风险分数计算，并进行排序。再次利用多变量</a:t>
            </a:r>
            <a:r>
              <a:rPr lang="en-US" altLang="zh-CN" sz="1200" b="0" i="0" u="none" strike="noStrike" kern="1200" dirty="0">
                <a:solidFill>
                  <a:schemeClr val="tx1"/>
                </a:solidFill>
                <a:effectLst/>
                <a:latin typeface="+mn-lt"/>
                <a:ea typeface="+mn-ea"/>
                <a:cs typeface="+mn-cs"/>
              </a:rPr>
              <a:t>cox</a:t>
            </a:r>
            <a:r>
              <a:rPr lang="zh-CN" altLang="en-US" sz="1200" b="0" i="0" u="none" strike="noStrike" kern="1200" dirty="0">
                <a:solidFill>
                  <a:schemeClr val="tx1"/>
                </a:solidFill>
                <a:effectLst/>
                <a:latin typeface="+mn-lt"/>
                <a:ea typeface="+mn-ea"/>
                <a:cs typeface="+mn-cs"/>
              </a:rPr>
              <a:t>模型考虑所有排名靠前的子网络形成每个病人的风险评分，并通过</a:t>
            </a:r>
            <a:r>
              <a:rPr lang="en-US" altLang="zh-CN" sz="1200" b="0" i="0" u="none" strike="noStrike" kern="1200" dirty="0">
                <a:solidFill>
                  <a:schemeClr val="tx1"/>
                </a:solidFill>
                <a:effectLst/>
                <a:latin typeface="+mn-lt"/>
                <a:ea typeface="+mn-ea"/>
                <a:cs typeface="+mn-cs"/>
              </a:rPr>
              <a:t>KM</a:t>
            </a:r>
            <a:r>
              <a:rPr lang="zh-CN" altLang="en-US" sz="1200" b="0" i="0" u="none" strike="noStrike" kern="1200" dirty="0">
                <a:solidFill>
                  <a:schemeClr val="tx1"/>
                </a:solidFill>
                <a:effectLst/>
                <a:latin typeface="+mn-lt"/>
                <a:ea typeface="+mn-ea"/>
                <a:cs typeface="+mn-cs"/>
              </a:rPr>
              <a:t>生存分析等方法对识别出的</a:t>
            </a:r>
            <a:r>
              <a:rPr lang="en-US" altLang="zh-CN" sz="1200" b="0" i="0" u="none" strike="noStrike" kern="1200" dirty="0">
                <a:solidFill>
                  <a:schemeClr val="tx1"/>
                </a:solidFill>
                <a:effectLst/>
                <a:latin typeface="+mn-lt"/>
                <a:ea typeface="+mn-ea"/>
                <a:cs typeface="+mn-cs"/>
              </a:rPr>
              <a:t>biomarker</a:t>
            </a:r>
            <a:r>
              <a:rPr lang="zh-CN" altLang="en-US" sz="1200" b="0" i="0" u="none" strike="noStrike" kern="1200" dirty="0">
                <a:solidFill>
                  <a:schemeClr val="tx1"/>
                </a:solidFill>
                <a:effectLst/>
                <a:latin typeface="+mn-lt"/>
                <a:ea typeface="+mn-ea"/>
                <a:cs typeface="+mn-cs"/>
              </a:rPr>
              <a:t>进行后续验证</a:t>
            </a:r>
            <a:endParaRPr lang="en-CN" dirty="0"/>
          </a:p>
        </p:txBody>
      </p:sp>
      <p:sp>
        <p:nvSpPr>
          <p:cNvPr id="4" name="Slide Number Placeholder 3"/>
          <p:cNvSpPr>
            <a:spLocks noGrp="1"/>
          </p:cNvSpPr>
          <p:nvPr>
            <p:ph type="sldNum" sz="quarter" idx="5"/>
          </p:nvPr>
        </p:nvSpPr>
        <p:spPr/>
        <p:txBody>
          <a:bodyPr/>
          <a:lstStyle/>
          <a:p>
            <a:fld id="{193449A1-6881-4E18-9118-9CA8B6351369}" type="slidenum">
              <a:rPr lang="zh-CN" altLang="en-US" smtClean="0"/>
              <a:t>7</a:t>
            </a:fld>
            <a:endParaRPr lang="zh-CN" altLang="en-US"/>
          </a:p>
        </p:txBody>
      </p:sp>
    </p:spTree>
    <p:extLst>
      <p:ext uri="{BB962C8B-B14F-4D97-AF65-F5344CB8AC3E}">
        <p14:creationId xmlns:p14="http://schemas.microsoft.com/office/powerpoint/2010/main" val="2828047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dirty="0">
                <a:solidFill>
                  <a:schemeClr val="bg2"/>
                </a:solidFill>
              </a:rPr>
              <a:t>通过这个得出来的分数</a:t>
            </a:r>
            <a:r>
              <a:rPr lang="en-US" sz="1200" dirty="0">
                <a:solidFill>
                  <a:schemeClr val="bg2"/>
                </a:solidFill>
              </a:rPr>
              <a:t>MDS</a:t>
            </a:r>
            <a:r>
              <a:rPr lang="zh-CN" altLang="en-US" sz="1200" dirty="0">
                <a:solidFill>
                  <a:schemeClr val="bg2"/>
                </a:solidFill>
              </a:rPr>
              <a:t>对所有子网进行排序，从而对候选预测特征进行排序。</a:t>
            </a:r>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8</a:t>
            </a:fld>
            <a:endParaRPr lang="zh-CN" altLang="en-US"/>
          </a:p>
        </p:txBody>
      </p:sp>
    </p:spTree>
    <p:extLst>
      <p:ext uri="{BB962C8B-B14F-4D97-AF65-F5344CB8AC3E}">
        <p14:creationId xmlns:p14="http://schemas.microsoft.com/office/powerpoint/2010/main" val="224245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dirty="0">
                <a:solidFill>
                  <a:schemeClr val="bg2"/>
                </a:solidFill>
              </a:rPr>
              <a:t>x</a:t>
            </a:r>
            <a:r>
              <a:rPr lang="zh-CN" altLang="en-US" sz="1200" dirty="0">
                <a:solidFill>
                  <a:schemeClr val="bg2"/>
                </a:solidFill>
              </a:rPr>
              <a:t>和</a:t>
            </a:r>
            <a:r>
              <a:rPr lang="en-US" sz="1200" dirty="0">
                <a:solidFill>
                  <a:schemeClr val="bg2"/>
                </a:solidFill>
              </a:rPr>
              <a:t>y</a:t>
            </a:r>
            <a:r>
              <a:rPr lang="zh-CN" altLang="en-US" sz="1200" dirty="0">
                <a:solidFill>
                  <a:schemeClr val="bg2"/>
                </a:solidFill>
              </a:rPr>
              <a:t>是由边</a:t>
            </a:r>
            <a:r>
              <a:rPr lang="en-US" sz="1200" dirty="0">
                <a:solidFill>
                  <a:schemeClr val="bg2"/>
                </a:solidFill>
              </a:rPr>
              <a:t>j</a:t>
            </a:r>
            <a:r>
              <a:rPr lang="zh-CN" altLang="en-US" sz="1200" dirty="0">
                <a:solidFill>
                  <a:schemeClr val="bg2"/>
                </a:solidFill>
              </a:rPr>
              <a:t>连接的两个节点，</a:t>
            </a:r>
            <a:r>
              <a:rPr lang="en-US" sz="1200" dirty="0">
                <a:solidFill>
                  <a:schemeClr val="bg2"/>
                </a:solidFill>
              </a:rPr>
              <a:t>x</a:t>
            </a:r>
            <a:r>
              <a:rPr lang="zh-CN" altLang="en-US" sz="1200" dirty="0">
                <a:solidFill>
                  <a:schemeClr val="bg2"/>
                </a:solidFill>
              </a:rPr>
              <a:t>是为患者</a:t>
            </a:r>
            <a:r>
              <a:rPr lang="en-US" sz="1200" dirty="0">
                <a:solidFill>
                  <a:schemeClr val="bg2"/>
                </a:solidFill>
              </a:rPr>
              <a:t>t</a:t>
            </a:r>
            <a:r>
              <a:rPr lang="zh-CN" altLang="en-US" sz="1200" dirty="0">
                <a:solidFill>
                  <a:schemeClr val="bg2"/>
                </a:solidFill>
              </a:rPr>
              <a:t>建模的分子谱的标度强度（例如，</a:t>
            </a:r>
            <a:r>
              <a:rPr lang="en-US" sz="1200" dirty="0">
                <a:solidFill>
                  <a:schemeClr val="bg2"/>
                </a:solidFill>
              </a:rPr>
              <a:t>mRNA</a:t>
            </a:r>
            <a:r>
              <a:rPr lang="zh-CN" altLang="en-US" sz="1200" dirty="0">
                <a:solidFill>
                  <a:schemeClr val="bg2"/>
                </a:solidFill>
              </a:rPr>
              <a:t>丰度、拷贝数畸变、</a:t>
            </a:r>
            <a:r>
              <a:rPr lang="en-US" sz="1200" dirty="0">
                <a:solidFill>
                  <a:schemeClr val="bg2"/>
                </a:solidFill>
              </a:rPr>
              <a:t>DNA</a:t>
            </a:r>
            <a:r>
              <a:rPr lang="zh-CN" altLang="en-US" sz="1200" dirty="0">
                <a:solidFill>
                  <a:schemeClr val="bg2"/>
                </a:solidFill>
              </a:rPr>
              <a:t>甲基化</a:t>
            </a:r>
            <a:r>
              <a:rPr lang="el-GR" sz="1200" dirty="0">
                <a:solidFill>
                  <a:schemeClr val="bg2"/>
                </a:solidFill>
              </a:rPr>
              <a:t>β</a:t>
            </a:r>
            <a:r>
              <a:rPr lang="zh-CN" altLang="en-US" sz="1200" dirty="0">
                <a:solidFill>
                  <a:schemeClr val="bg2"/>
                </a:solidFill>
              </a:rPr>
              <a:t>值等）。</a:t>
            </a:r>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9</a:t>
            </a:fld>
            <a:endParaRPr lang="zh-CN" altLang="en-US"/>
          </a:p>
        </p:txBody>
      </p:sp>
    </p:spTree>
    <p:extLst>
      <p:ext uri="{BB962C8B-B14F-4D97-AF65-F5344CB8AC3E}">
        <p14:creationId xmlns:p14="http://schemas.microsoft.com/office/powerpoint/2010/main" val="4233892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2"/>
                </a:solidFill>
              </a:rPr>
              <a:t>使用训练集估计的中位风险得分（或四分位数）将验证队列分为低风险和高风险患者（或四分位数）。使用</a:t>
            </a:r>
            <a:r>
              <a:rPr lang="en-US" sz="1200" dirty="0">
                <a:solidFill>
                  <a:schemeClr val="bg2"/>
                </a:solidFill>
              </a:rPr>
              <a:t>Cox</a:t>
            </a:r>
            <a:r>
              <a:rPr lang="zh-CN" altLang="en-US" sz="1200" dirty="0">
                <a:solidFill>
                  <a:schemeClr val="bg2"/>
                </a:solidFill>
              </a:rPr>
              <a:t>比例风险模型和</a:t>
            </a:r>
            <a:r>
              <a:rPr lang="en-US" sz="1200" dirty="0">
                <a:solidFill>
                  <a:schemeClr val="bg2"/>
                </a:solidFill>
              </a:rPr>
              <a:t>Kaplan-Meier</a:t>
            </a:r>
            <a:r>
              <a:rPr lang="zh-CN" altLang="en-US" sz="1200" dirty="0">
                <a:solidFill>
                  <a:schemeClr val="bg2"/>
                </a:solidFill>
              </a:rPr>
              <a:t>生存分析评估风险组分类与患者生存数据的潜在关联</a:t>
            </a:r>
          </a:p>
          <a:p>
            <a:endParaRPr lang="en-CN" dirty="0"/>
          </a:p>
        </p:txBody>
      </p:sp>
      <p:sp>
        <p:nvSpPr>
          <p:cNvPr id="4" name="Slide Number Placeholder 3"/>
          <p:cNvSpPr>
            <a:spLocks noGrp="1"/>
          </p:cNvSpPr>
          <p:nvPr>
            <p:ph type="sldNum" sz="quarter" idx="5"/>
          </p:nvPr>
        </p:nvSpPr>
        <p:spPr/>
        <p:txBody>
          <a:bodyPr/>
          <a:lstStyle/>
          <a:p>
            <a:fld id="{193449A1-6881-4E18-9118-9CA8B6351369}" type="slidenum">
              <a:rPr lang="zh-CN" altLang="en-US" smtClean="0"/>
              <a:t>10</a:t>
            </a:fld>
            <a:endParaRPr lang="zh-CN" altLang="en-US"/>
          </a:p>
        </p:txBody>
      </p:sp>
    </p:spTree>
    <p:extLst>
      <p:ext uri="{BB962C8B-B14F-4D97-AF65-F5344CB8AC3E}">
        <p14:creationId xmlns:p14="http://schemas.microsoft.com/office/powerpoint/2010/main" val="356112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sz="1200" dirty="0">
                <a:solidFill>
                  <a:schemeClr val="bg2"/>
                </a:solidFill>
              </a:rPr>
              <a:t>SIMMS</a:t>
            </a:r>
            <a:r>
              <a:rPr lang="zh-CN" altLang="en-US" sz="1200" dirty="0">
                <a:solidFill>
                  <a:schemeClr val="bg2"/>
                </a:solidFill>
              </a:rPr>
              <a:t>只包括</a:t>
            </a:r>
            <a:r>
              <a:rPr lang="en-US" sz="1200" b="1" dirty="0">
                <a:solidFill>
                  <a:schemeClr val="bg2"/>
                </a:solidFill>
              </a:rPr>
              <a:t>N</a:t>
            </a:r>
            <a:r>
              <a:rPr lang="zh-CN" altLang="en-US" sz="1200" b="1" dirty="0">
                <a:solidFill>
                  <a:schemeClr val="bg2"/>
                </a:solidFill>
              </a:rPr>
              <a:t>模型</a:t>
            </a:r>
            <a:r>
              <a:rPr lang="zh-CN" altLang="en-US" sz="1200" dirty="0">
                <a:solidFill>
                  <a:schemeClr val="bg2"/>
                </a:solidFill>
              </a:rPr>
              <a:t>的结果，来衡量子网的预测能力；其他机器学习方法将每个子网络中的</a:t>
            </a:r>
            <a:r>
              <a:rPr lang="zh-CN" altLang="en-US" sz="1200" b="1" dirty="0">
                <a:solidFill>
                  <a:schemeClr val="bg2"/>
                </a:solidFill>
              </a:rPr>
              <a:t>基因</a:t>
            </a:r>
            <a:r>
              <a:rPr lang="zh-CN" altLang="en-CN" sz="1200" dirty="0">
                <a:solidFill>
                  <a:schemeClr val="bg2"/>
                </a:solidFill>
              </a:rPr>
              <a:t>看为单个变量</a:t>
            </a:r>
            <a:r>
              <a:rPr lang="zh-CN" altLang="en-US" sz="1200" dirty="0">
                <a:solidFill>
                  <a:schemeClr val="bg2"/>
                </a:solidFill>
              </a:rPr>
              <a:t>，用以</a:t>
            </a:r>
            <a:r>
              <a:rPr lang="zh-CN" altLang="en-US" sz="1200" b="1" dirty="0">
                <a:solidFill>
                  <a:schemeClr val="bg2"/>
                </a:solidFill>
              </a:rPr>
              <a:t>拟合</a:t>
            </a:r>
            <a:r>
              <a:rPr lang="en-US" sz="1200" dirty="0">
                <a:solidFill>
                  <a:schemeClr val="bg2"/>
                </a:solidFill>
              </a:rPr>
              <a:t>Cox</a:t>
            </a:r>
            <a:r>
              <a:rPr lang="zh-CN" altLang="en-US" sz="1200" dirty="0">
                <a:solidFill>
                  <a:schemeClr val="bg2"/>
                </a:solidFill>
              </a:rPr>
              <a:t>比例风险模型。</a:t>
            </a:r>
            <a:endParaRPr lang="en-US" altLang="zh-CN" sz="1200" dirty="0">
              <a:solidFill>
                <a:schemeClr val="bg2"/>
              </a:solidFill>
            </a:endParaRPr>
          </a:p>
          <a:p>
            <a:r>
              <a:rPr lang="en-US" sz="1200" b="0" i="0" u="none" strike="noStrike" kern="1200" dirty="0">
                <a:solidFill>
                  <a:schemeClr val="tx1"/>
                </a:solidFill>
                <a:effectLst/>
                <a:latin typeface="+mn-lt"/>
                <a:ea typeface="+mn-ea"/>
                <a:cs typeface="+mn-cs"/>
              </a:rPr>
              <a:t>SIMMS</a:t>
            </a:r>
            <a:r>
              <a:rPr lang="zh-CN" altLang="en-US" sz="1200" b="0" i="0" u="none" strike="noStrike" kern="1200" dirty="0">
                <a:solidFill>
                  <a:schemeClr val="tx1"/>
                </a:solidFill>
                <a:effectLst/>
                <a:latin typeface="+mn-lt"/>
                <a:ea typeface="+mn-ea"/>
                <a:cs typeface="+mn-cs"/>
              </a:rPr>
              <a:t>比其他方法更能识别更多的预后子网</a:t>
            </a:r>
            <a:endParaRPr lang="en-US" altLang="zh-CN" sz="1200" dirty="0">
              <a:solidFill>
                <a:schemeClr val="bg2"/>
              </a:solidFill>
            </a:endParaRPr>
          </a:p>
          <a:p>
            <a:endParaRPr lang="en-US" altLang="zh-CN" dirty="0"/>
          </a:p>
        </p:txBody>
      </p:sp>
      <p:sp>
        <p:nvSpPr>
          <p:cNvPr id="4" name="灯片编号占位符 3"/>
          <p:cNvSpPr>
            <a:spLocks noGrp="1"/>
          </p:cNvSpPr>
          <p:nvPr>
            <p:ph type="sldNum" sz="quarter" idx="5"/>
          </p:nvPr>
        </p:nvSpPr>
        <p:spPr/>
        <p:txBody>
          <a:bodyPr/>
          <a:lstStyle/>
          <a:p>
            <a:fld id="{193449A1-6881-4E18-9118-9CA8B6351369}" type="slidenum">
              <a:rPr lang="zh-CN" altLang="en-US" smtClean="0"/>
              <a:t>11</a:t>
            </a:fld>
            <a:endParaRPr lang="zh-CN" altLang="en-US"/>
          </a:p>
        </p:txBody>
      </p:sp>
    </p:spTree>
    <p:extLst>
      <p:ext uri="{BB962C8B-B14F-4D97-AF65-F5344CB8AC3E}">
        <p14:creationId xmlns:p14="http://schemas.microsoft.com/office/powerpoint/2010/main" val="1123530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30" name="Title 1"/>
          <p:cNvSpPr>
            <a:spLocks noGrp="1"/>
          </p:cNvSpPr>
          <p:nvPr>
            <p:ph type="title"/>
          </p:nvPr>
        </p:nvSpPr>
        <p:spPr/>
        <p:txBody>
          <a:bodyPr/>
          <a:lstStyle/>
          <a:p>
            <a:r>
              <a:rPr lang="zh-CN" altLang="en-US"/>
              <a:t>单击此处编辑母版标题样式</a:t>
            </a:r>
            <a:endParaRPr lang="en-US" dirty="0"/>
          </a:p>
        </p:txBody>
      </p:sp>
      <p:sp>
        <p:nvSpPr>
          <p:cNvPr id="1048631"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48632" name="Date Placeholder 3"/>
          <p:cNvSpPr>
            <a:spLocks noGrp="1"/>
          </p:cNvSpPr>
          <p:nvPr>
            <p:ph type="dt" sz="half" idx="10"/>
          </p:nvPr>
        </p:nvSpPr>
        <p:spPr/>
        <p:txBody>
          <a:bodyPr/>
          <a:lstStyle/>
          <a:p>
            <a:fld id="{469F0886-4AD8-4161-82C9-52765C4B543F}" type="datetime1">
              <a:rPr lang="zh-CN" altLang="en-US" smtClean="0"/>
              <a:t>2021/6/24</a:t>
            </a:fld>
            <a:endParaRPr lang="zh-CN" altLang="en-US"/>
          </a:p>
        </p:txBody>
      </p:sp>
      <p:sp>
        <p:nvSpPr>
          <p:cNvPr id="1048633" name="Footer Placeholder 4"/>
          <p:cNvSpPr>
            <a:spLocks noGrp="1"/>
          </p:cNvSpPr>
          <p:nvPr>
            <p:ph type="ftr" sz="quarter" idx="11"/>
          </p:nvPr>
        </p:nvSpPr>
        <p:spPr/>
        <p:txBody>
          <a:bodyPr/>
          <a:lstStyle>
            <a:lvl1pPr>
              <a:defRPr b="0"/>
            </a:lvl1pPr>
          </a:lstStyle>
          <a:p>
            <a:r>
              <a:rPr lang="en-US" altLang="zh-CN" dirty="0"/>
              <a:t>Central South University</a:t>
            </a:r>
            <a:endParaRPr lang="zh-CN" altLang="en-US" dirty="0"/>
          </a:p>
        </p:txBody>
      </p:sp>
      <p:sp>
        <p:nvSpPr>
          <p:cNvPr id="1048634" name="Slide Number Placeholder 5"/>
          <p:cNvSpPr>
            <a:spLocks noGrp="1"/>
          </p:cNvSpPr>
          <p:nvPr>
            <p:ph type="sldNum" sz="quarter" idx="12"/>
          </p:nvPr>
        </p:nvSpPr>
        <p:spPr/>
        <p:txBody>
          <a:bodyPr/>
          <a:lstStyle/>
          <a:p>
            <a:fld id="{3D39BEF3-C642-43F7-A951-ECBD4B381009}"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C4195B3C-719C-4EE6-913A-D4CBE95DEF28}" type="datetime1">
              <a:rPr lang="zh-CN" altLang="en-US" smtClean="0"/>
              <a:t>2021/6/24</a:t>
            </a:fld>
            <a:endParaRPr lang="zh-CN" altLang="en-US" dirty="0"/>
          </a:p>
        </p:txBody>
      </p:sp>
      <p:sp>
        <p:nvSpPr>
          <p:cNvPr id="1048582" name="Footer Placeholder 2"/>
          <p:cNvSpPr>
            <a:spLocks noGrp="1"/>
          </p:cNvSpPr>
          <p:nvPr>
            <p:ph type="ftr" sz="quarter" idx="11"/>
          </p:nvPr>
        </p:nvSpPr>
        <p:spPr/>
        <p:txBody>
          <a:bodyPr/>
          <a:lstStyle>
            <a:lvl1pPr>
              <a:defRPr lang="en-US" altLang="zh-CN" b="0" i="0" u="none" strike="noStrike" smtClean="0">
                <a:effectLst/>
              </a:defRPr>
            </a:lvl1pPr>
          </a:lstStyle>
          <a:p>
            <a:r>
              <a:rPr lang="en-US" dirty="0"/>
              <a:t>Central South University</a:t>
            </a:r>
          </a:p>
        </p:txBody>
      </p:sp>
      <p:sp>
        <p:nvSpPr>
          <p:cNvPr id="1048583" name="Slide Number Placeholder 3"/>
          <p:cNvSpPr>
            <a:spLocks noGrp="1"/>
          </p:cNvSpPr>
          <p:nvPr>
            <p:ph type="sldNum" sz="quarter" idx="12"/>
          </p:nvPr>
        </p:nvSpPr>
        <p:spPr/>
        <p:txBody>
          <a:bodyPr/>
          <a:lstStyle/>
          <a:p>
            <a:fld id="{3D39BEF3-C642-43F7-A951-ECBD4B38100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048578"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bg2"/>
                </a:solidFill>
              </a:defRPr>
            </a:lvl1pPr>
          </a:lstStyle>
          <a:p>
            <a:fld id="{08E14CB7-AD97-4197-906A-49C9BC49447E}" type="datetime1">
              <a:rPr lang="zh-CN" altLang="en-US" smtClean="0"/>
              <a:t>2021/6/24</a:t>
            </a:fld>
            <a:endParaRPr lang="zh-CN" altLang="en-US" dirty="0"/>
          </a:p>
        </p:txBody>
      </p:sp>
      <p:sp>
        <p:nvSpPr>
          <p:cNvPr id="1048579"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b="0">
                <a:solidFill>
                  <a:schemeClr val="bg2"/>
                </a:solidFill>
              </a:defRPr>
            </a:lvl1pPr>
          </a:lstStyle>
          <a:p>
            <a:r>
              <a:rPr lang="en-US" altLang="zh-CN" dirty="0"/>
              <a:t>Central South University</a:t>
            </a:r>
            <a:endParaRPr lang="zh-CN" altLang="en-US" dirty="0"/>
          </a:p>
        </p:txBody>
      </p:sp>
      <p:sp>
        <p:nvSpPr>
          <p:cNvPr id="1048580"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bg2"/>
                </a:solidFill>
              </a:defRPr>
            </a:lvl1pPr>
          </a:lstStyle>
          <a:p>
            <a:fld id="{3D39BEF3-C642-43F7-A951-ECBD4B381009}" type="slidenum">
              <a:rPr lang="zh-CN" altLang="en-US" smtClean="0"/>
              <a:pPr/>
              <a:t>‹#›</a:t>
            </a:fld>
            <a:endParaRPr lang="zh-CN" altLang="en-US" dirty="0"/>
          </a:p>
        </p:txBody>
      </p:sp>
    </p:spTree>
  </p:cSld>
  <p:clrMap bg1="dk1" tx1="lt1" bg2="dk2" tx2="lt2" accent1="accent1" accent2="accent2" accent3="accent3" accent4="accent4" accent5="accent5" accent6="accent6" hlink="hlink" folHlink="folHlink"/>
  <p:sldLayoutIdLst>
    <p:sldLayoutId id="2147483662" r:id="rId1"/>
    <p:sldLayoutId id="2147483667" r:id="rId2"/>
  </p:sldLayoutIdLst>
  <p:hf hdr="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文本框 43"/>
          <p:cNvSpPr txBox="1"/>
          <p:nvPr/>
        </p:nvSpPr>
        <p:spPr>
          <a:xfrm>
            <a:off x="817562" y="1555532"/>
            <a:ext cx="7508876" cy="1292662"/>
          </a:xfrm>
          <a:prstGeom prst="rect">
            <a:avLst/>
          </a:prstGeom>
          <a:noFill/>
        </p:spPr>
        <p:txBody>
          <a:bodyPr wrap="square" rtlCol="0">
            <a:spAutoFit/>
          </a:bodyPr>
          <a:lstStyle/>
          <a:p>
            <a:pPr algn="ctr"/>
            <a:r>
              <a:rPr lang="en-US" altLang="zh-CN" sz="2700" dirty="0">
                <a:solidFill>
                  <a:schemeClr val="bg2"/>
                </a:solidFill>
                <a:latin typeface="Times New Roman" panose="02020603050405020304" pitchFamily="18" charset="0"/>
                <a:cs typeface="Times New Roman" panose="02020603050405020304" pitchFamily="18" charset="0"/>
              </a:rPr>
              <a:t>Pathway-based subnetworks enable cross-disease biomarker discovery</a:t>
            </a:r>
          </a:p>
          <a:p>
            <a:pPr algn="ct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基于路径的子网可实现跨疾病生物标记的发现</a:t>
            </a:r>
            <a:endPar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63C31FE8-970D-4D25-93D9-400D7C05225D}"/>
              </a:ext>
            </a:extLst>
          </p:cNvPr>
          <p:cNvSpPr/>
          <p:nvPr/>
        </p:nvSpPr>
        <p:spPr>
          <a:xfrm>
            <a:off x="1657351" y="4526058"/>
            <a:ext cx="5846885" cy="369332"/>
          </a:xfrm>
          <a:prstGeom prst="rect">
            <a:avLst/>
          </a:prstGeom>
        </p:spPr>
        <p:txBody>
          <a:bodyPr wrap="square">
            <a:spAutoFit/>
          </a:bodyPr>
          <a:lstStyle/>
          <a:p>
            <a:pPr algn="ctr"/>
            <a:r>
              <a:rPr lang="en-US" altLang="zh-CN"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Nature</a:t>
            </a:r>
            <a:r>
              <a:rPr lang="zh-CN" altLang="en-US"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Communications., September</a:t>
            </a:r>
            <a:r>
              <a:rPr lang="zh-CN" altLang="en-US"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2018</a:t>
            </a:r>
          </a:p>
        </p:txBody>
      </p:sp>
      <p:sp>
        <p:nvSpPr>
          <p:cNvPr id="4" name="矩形 3">
            <a:extLst>
              <a:ext uri="{FF2B5EF4-FFF2-40B4-BE49-F238E27FC236}">
                <a16:creationId xmlns:a16="http://schemas.microsoft.com/office/drawing/2014/main" id="{EA81BB64-38E5-4F49-824F-A89FD08C83CD}"/>
              </a:ext>
            </a:extLst>
          </p:cNvPr>
          <p:cNvSpPr/>
          <p:nvPr/>
        </p:nvSpPr>
        <p:spPr>
          <a:xfrm>
            <a:off x="6819453" y="5290552"/>
            <a:ext cx="1506986" cy="300082"/>
          </a:xfrm>
          <a:prstGeom prst="rect">
            <a:avLst/>
          </a:prstGeom>
        </p:spPr>
        <p:txBody>
          <a:bodyPr wrap="square">
            <a:spAutoFit/>
          </a:bodyPr>
          <a:lstStyle/>
          <a:p>
            <a:pPr algn="r"/>
            <a:r>
              <a:rPr lang="zh-CN" altLang="en-US" sz="1350" dirty="0">
                <a:solidFill>
                  <a:schemeClr val="bg2"/>
                </a:solidFill>
                <a:latin typeface="微软雅黑" panose="020B0503020204020204" pitchFamily="34" charset="-122"/>
                <a:ea typeface="微软雅黑" panose="020B0503020204020204" pitchFamily="34" charset="-122"/>
              </a:rPr>
              <a:t>汇报人：刘祎玮</a:t>
            </a:r>
            <a:endParaRPr lang="en-US" altLang="zh-CN" sz="1350" dirty="0">
              <a:solidFill>
                <a:schemeClr val="bg2"/>
              </a:solidFill>
              <a:latin typeface="微软雅黑" panose="020B0503020204020204" pitchFamily="34" charset="-122"/>
              <a:ea typeface="微软雅黑" panose="020B0503020204020204" pitchFamily="34" charset="-122"/>
            </a:endParaRPr>
          </a:p>
        </p:txBody>
      </p:sp>
      <p:sp>
        <p:nvSpPr>
          <p:cNvPr id="7" name="日期占位符 6">
            <a:extLst>
              <a:ext uri="{FF2B5EF4-FFF2-40B4-BE49-F238E27FC236}">
                <a16:creationId xmlns:a16="http://schemas.microsoft.com/office/drawing/2014/main" id="{CE53116B-82E8-4004-963D-A82A40A0DBA8}"/>
              </a:ext>
            </a:extLst>
          </p:cNvPr>
          <p:cNvSpPr>
            <a:spLocks noGrp="1"/>
          </p:cNvSpPr>
          <p:nvPr>
            <p:ph type="dt" sz="half" idx="10"/>
          </p:nvPr>
        </p:nvSpPr>
        <p:spPr>
          <a:xfrm>
            <a:off x="628650" y="6290204"/>
            <a:ext cx="2057400" cy="273844"/>
          </a:xfrm>
        </p:spPr>
        <p:txBody>
          <a:bodyPr/>
          <a:lstStyle/>
          <a:p>
            <a:fld id="{8DF9683E-E80C-47E1-8D6C-E8E69B1817CA}" type="datetime1">
              <a:rPr lang="zh-CN" altLang="en-US" smtClean="0"/>
              <a:t>2021/6/24</a:t>
            </a:fld>
            <a:endParaRPr lang="zh-CN" altLang="en-US" dirty="0"/>
          </a:p>
        </p:txBody>
      </p:sp>
      <p:sp>
        <p:nvSpPr>
          <p:cNvPr id="8" name="灯片编号占位符 7">
            <a:extLst>
              <a:ext uri="{FF2B5EF4-FFF2-40B4-BE49-F238E27FC236}">
                <a16:creationId xmlns:a16="http://schemas.microsoft.com/office/drawing/2014/main" id="{9CBA1E94-B396-486D-B7FF-1EC2EC01E76E}"/>
              </a:ext>
            </a:extLst>
          </p:cNvPr>
          <p:cNvSpPr>
            <a:spLocks noGrp="1"/>
          </p:cNvSpPr>
          <p:nvPr>
            <p:ph type="sldNum" sz="quarter" idx="12"/>
          </p:nvPr>
        </p:nvSpPr>
        <p:spPr>
          <a:xfrm>
            <a:off x="6457950" y="6290204"/>
            <a:ext cx="2057400" cy="273844"/>
          </a:xfrm>
        </p:spPr>
        <p:txBody>
          <a:bodyPr/>
          <a:lstStyle/>
          <a:p>
            <a:fld id="{3D39BEF3-C642-43F7-A951-ECBD4B381009}" type="slidenum">
              <a:rPr lang="zh-CN" altLang="en-US" smtClean="0"/>
              <a:t>1</a:t>
            </a:fld>
            <a:endParaRPr lang="zh-CN" altLang="en-US"/>
          </a:p>
        </p:txBody>
      </p:sp>
      <p:sp>
        <p:nvSpPr>
          <p:cNvPr id="9" name="页脚占位符 8">
            <a:extLst>
              <a:ext uri="{FF2B5EF4-FFF2-40B4-BE49-F238E27FC236}">
                <a16:creationId xmlns:a16="http://schemas.microsoft.com/office/drawing/2014/main" id="{C8DA97C6-7CD6-4D55-B537-0259BDE007E7}"/>
              </a:ext>
            </a:extLst>
          </p:cNvPr>
          <p:cNvSpPr>
            <a:spLocks noGrp="1"/>
          </p:cNvSpPr>
          <p:nvPr>
            <p:ph type="ftr" sz="quarter" idx="11"/>
          </p:nvPr>
        </p:nvSpPr>
        <p:spPr>
          <a:xfrm>
            <a:off x="3028950" y="6290204"/>
            <a:ext cx="3086100" cy="273844"/>
          </a:xfrm>
        </p:spPr>
        <p:txBody>
          <a:bodyPr/>
          <a:lstStyle/>
          <a:p>
            <a:r>
              <a:rPr lang="en-US"/>
              <a:t>Central South University</a:t>
            </a:r>
            <a:endParaRPr lang="en-US" dirty="0"/>
          </a:p>
        </p:txBody>
      </p:sp>
      <p:pic>
        <p:nvPicPr>
          <p:cNvPr id="5" name="Picture 4">
            <a:extLst>
              <a:ext uri="{FF2B5EF4-FFF2-40B4-BE49-F238E27FC236}">
                <a16:creationId xmlns:a16="http://schemas.microsoft.com/office/drawing/2014/main" id="{7B2DB78B-1998-6D42-92B5-96980B25F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93" y="3375839"/>
            <a:ext cx="8178800" cy="1003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919"/>
    </mc:Choice>
    <mc:Fallback xmlns="">
      <p:transition advTm="9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35274-9A9A-9C46-8989-CB2FAC4D1D0B}"/>
              </a:ext>
            </a:extLst>
          </p:cNvPr>
          <p:cNvSpPr>
            <a:spLocks noGrp="1"/>
          </p:cNvSpPr>
          <p:nvPr>
            <p:ph type="dt" sz="half" idx="10"/>
          </p:nvPr>
        </p:nvSpPr>
        <p:spPr/>
        <p:txBody>
          <a:bodyPr/>
          <a:lstStyle/>
          <a:p>
            <a:fld id="{C4195B3C-719C-4EE6-913A-D4CBE95DEF28}" type="datetime1">
              <a:rPr lang="zh-CN" altLang="en-US" smtClean="0"/>
              <a:t>2021/6/24</a:t>
            </a:fld>
            <a:endParaRPr lang="zh-CN" altLang="en-US" dirty="0"/>
          </a:p>
        </p:txBody>
      </p:sp>
      <p:sp>
        <p:nvSpPr>
          <p:cNvPr id="3" name="Footer Placeholder 2">
            <a:extLst>
              <a:ext uri="{FF2B5EF4-FFF2-40B4-BE49-F238E27FC236}">
                <a16:creationId xmlns:a16="http://schemas.microsoft.com/office/drawing/2014/main" id="{0310E4C1-14D6-FC49-98DF-8AD87A95797B}"/>
              </a:ext>
            </a:extLst>
          </p:cNvPr>
          <p:cNvSpPr>
            <a:spLocks noGrp="1"/>
          </p:cNvSpPr>
          <p:nvPr>
            <p:ph type="ftr" sz="quarter" idx="11"/>
          </p:nvPr>
        </p:nvSpPr>
        <p:spPr/>
        <p:txBody>
          <a:bodyPr/>
          <a:lstStyle/>
          <a:p>
            <a:r>
              <a:rPr lang="en-US"/>
              <a:t>Central South University</a:t>
            </a:r>
            <a:endParaRPr lang="en-US" dirty="0"/>
          </a:p>
        </p:txBody>
      </p:sp>
      <p:sp>
        <p:nvSpPr>
          <p:cNvPr id="4" name="Slide Number Placeholder 3">
            <a:extLst>
              <a:ext uri="{FF2B5EF4-FFF2-40B4-BE49-F238E27FC236}">
                <a16:creationId xmlns:a16="http://schemas.microsoft.com/office/drawing/2014/main" id="{1791B02D-3A3F-EC4D-B4EF-660237243AFB}"/>
              </a:ext>
            </a:extLst>
          </p:cNvPr>
          <p:cNvSpPr>
            <a:spLocks noGrp="1"/>
          </p:cNvSpPr>
          <p:nvPr>
            <p:ph type="sldNum" sz="quarter" idx="12"/>
          </p:nvPr>
        </p:nvSpPr>
        <p:spPr/>
        <p:txBody>
          <a:bodyPr/>
          <a:lstStyle/>
          <a:p>
            <a:fld id="{3D39BEF3-C642-43F7-A951-ECBD4B381009}" type="slidenum">
              <a:rPr lang="zh-CN" altLang="en-US" smtClean="0"/>
              <a:t>10</a:t>
            </a:fld>
            <a:endParaRPr lang="zh-CN" altLang="en-US"/>
          </a:p>
        </p:txBody>
      </p:sp>
      <p:sp>
        <p:nvSpPr>
          <p:cNvPr id="6" name="Rectangle 5">
            <a:extLst>
              <a:ext uri="{FF2B5EF4-FFF2-40B4-BE49-F238E27FC236}">
                <a16:creationId xmlns:a16="http://schemas.microsoft.com/office/drawing/2014/main" id="{91E64BD4-5CC7-BE47-BAF2-C68E1E6A0DB8}"/>
              </a:ext>
            </a:extLst>
          </p:cNvPr>
          <p:cNvSpPr/>
          <p:nvPr/>
        </p:nvSpPr>
        <p:spPr>
          <a:xfrm>
            <a:off x="556714" y="1596267"/>
            <a:ext cx="7770712" cy="2154436"/>
          </a:xfrm>
          <a:prstGeom prst="rect">
            <a:avLst/>
          </a:prstGeom>
        </p:spPr>
        <p:txBody>
          <a:bodyPr wrap="square">
            <a:spAutoFit/>
          </a:bodyPr>
          <a:lstStyle/>
          <a:p>
            <a:r>
              <a:rPr lang="zh-CN" altLang="en-US" sz="1400" dirty="0">
                <a:solidFill>
                  <a:srgbClr val="333333"/>
                </a:solidFill>
                <a:latin typeface="Arial" panose="020B0604020202020204" pitchFamily="34" charset="0"/>
              </a:rPr>
              <a:t>       利用</a:t>
            </a:r>
            <a:r>
              <a:rPr lang="zh-CN" altLang="en-US" sz="1400" b="1" dirty="0">
                <a:solidFill>
                  <a:srgbClr val="333333"/>
                </a:solidFill>
                <a:latin typeface="Arial" panose="020B0604020202020204" pitchFamily="34" charset="0"/>
              </a:rPr>
              <a:t>多因素</a:t>
            </a:r>
            <a:r>
              <a:rPr lang="en-US" altLang="zh-CN" sz="1400" b="1" dirty="0">
                <a:solidFill>
                  <a:srgbClr val="333333"/>
                </a:solidFill>
                <a:latin typeface="Arial" panose="020B0604020202020204" pitchFamily="34" charset="0"/>
              </a:rPr>
              <a:t>cox</a:t>
            </a:r>
            <a:r>
              <a:rPr lang="zh-CN" altLang="en-US" sz="1400" b="1" dirty="0">
                <a:solidFill>
                  <a:srgbClr val="333333"/>
                </a:solidFill>
                <a:latin typeface="Arial" panose="020B0604020202020204" pitchFamily="34" charset="0"/>
              </a:rPr>
              <a:t>模型</a:t>
            </a:r>
            <a:r>
              <a:rPr lang="zh-CN" altLang="en-US" sz="1400" dirty="0">
                <a:solidFill>
                  <a:srgbClr val="333333"/>
                </a:solidFill>
                <a:latin typeface="Arial" panose="020B0604020202020204" pitchFamily="34" charset="0"/>
              </a:rPr>
              <a:t>确定</a:t>
            </a:r>
            <a:r>
              <a:rPr lang="en-US" sz="1400" dirty="0">
                <a:solidFill>
                  <a:srgbClr val="333333"/>
                </a:solidFill>
                <a:latin typeface="Arial" panose="020B0604020202020204" pitchFamily="34" charset="0"/>
              </a:rPr>
              <a:t>SIMMS</a:t>
            </a:r>
            <a:r>
              <a:rPr lang="zh-CN" altLang="en-US" sz="1400" dirty="0">
                <a:solidFill>
                  <a:srgbClr val="333333"/>
                </a:solidFill>
                <a:latin typeface="Arial" panose="020B0604020202020204" pitchFamily="34" charset="0"/>
              </a:rPr>
              <a:t>多变量模型子网络特征的最佳组合。</a:t>
            </a:r>
            <a:r>
              <a:rPr lang="zh-CN" altLang="en-US" sz="1400" b="1" dirty="0">
                <a:solidFill>
                  <a:srgbClr val="333333"/>
                </a:solidFill>
                <a:latin typeface="Arial" panose="020B0604020202020204" pitchFamily="34" charset="0"/>
              </a:rPr>
              <a:t>拟合系数</a:t>
            </a:r>
            <a:r>
              <a:rPr lang="en-US" altLang="zh-CN" sz="1400" b="1" dirty="0">
                <a:solidFill>
                  <a:srgbClr val="333333"/>
                </a:solidFill>
                <a:latin typeface="Arial" panose="020B0604020202020204" pitchFamily="34" charset="0"/>
              </a:rPr>
              <a:t>(</a:t>
            </a:r>
            <a:r>
              <a:rPr lang="el-GR" altLang="zh-CN" sz="1400" b="1" dirty="0">
                <a:solidFill>
                  <a:srgbClr val="333333"/>
                </a:solidFill>
                <a:latin typeface="Arial" panose="020B0604020202020204" pitchFamily="34" charset="0"/>
              </a:rPr>
              <a:t>β) </a:t>
            </a:r>
            <a:r>
              <a:rPr lang="zh-CN" altLang="en-US" sz="1400" dirty="0">
                <a:solidFill>
                  <a:srgbClr val="333333"/>
                </a:solidFill>
                <a:latin typeface="Arial" panose="020B0604020202020204" pitchFamily="34" charset="0"/>
              </a:rPr>
              <a:t>用于估算验证集每位患者风险总评分。</a:t>
            </a:r>
            <a:endParaRPr lang="en-US" altLang="zh-CN" sz="1400" dirty="0">
              <a:solidFill>
                <a:srgbClr val="333333"/>
              </a:solidFill>
              <a:latin typeface="Arial" panose="020B0604020202020204" pitchFamily="34" charset="0"/>
            </a:endParaRPr>
          </a:p>
          <a:p>
            <a:endParaRPr lang="en-US" sz="1400" dirty="0">
              <a:solidFill>
                <a:srgbClr val="333333"/>
              </a:solidFill>
              <a:latin typeface="Arial" panose="020B0604020202020204" pitchFamily="34" charset="0"/>
            </a:endParaRPr>
          </a:p>
          <a:p>
            <a:endParaRPr lang="en-US" sz="1400" dirty="0">
              <a:solidFill>
                <a:srgbClr val="333333"/>
              </a:solidFill>
              <a:latin typeface="Arial" panose="020B0604020202020204" pitchFamily="34" charset="0"/>
            </a:endParaRPr>
          </a:p>
          <a:p>
            <a:endParaRPr lang="en-US" sz="1400" dirty="0">
              <a:solidFill>
                <a:srgbClr val="333333"/>
              </a:solidFill>
              <a:latin typeface="Arial" panose="020B0604020202020204" pitchFamily="34" charset="0"/>
            </a:endParaRPr>
          </a:p>
          <a:p>
            <a:endParaRPr lang="en-US" sz="1100" dirty="0">
              <a:solidFill>
                <a:schemeClr val="bg2"/>
              </a:solidFill>
              <a:latin typeface="Arial" panose="020B0604020202020204" pitchFamily="34" charset="0"/>
            </a:endParaRPr>
          </a:p>
          <a:p>
            <a:endParaRPr lang="en-US" altLang="zh-CN" sz="1400" dirty="0">
              <a:solidFill>
                <a:schemeClr val="bg2"/>
              </a:solidFill>
            </a:endParaRPr>
          </a:p>
          <a:p>
            <a:r>
              <a:rPr lang="zh-CN" altLang="en-US" sz="1400" dirty="0">
                <a:solidFill>
                  <a:schemeClr val="bg2"/>
                </a:solidFill>
              </a:rPr>
              <a:t>         其中</a:t>
            </a:r>
            <a:r>
              <a:rPr lang="en-US" sz="1400" dirty="0" err="1">
                <a:solidFill>
                  <a:schemeClr val="bg2"/>
                </a:solidFill>
              </a:rPr>
              <a:t>Y</a:t>
            </a:r>
            <a:r>
              <a:rPr lang="en-US" altLang="zh-CN" sz="1400" baseline="-25000" dirty="0" err="1">
                <a:solidFill>
                  <a:schemeClr val="bg2"/>
                </a:solidFill>
              </a:rPr>
              <a:t>ij</a:t>
            </a:r>
            <a:r>
              <a:rPr lang="zh-CN" altLang="en-US" sz="1400" dirty="0">
                <a:solidFill>
                  <a:schemeClr val="bg2"/>
                </a:solidFill>
              </a:rPr>
              <a:t>是患者</a:t>
            </a:r>
            <a:r>
              <a:rPr lang="en-US" altLang="zh-CN" sz="1400" dirty="0" err="1">
                <a:solidFill>
                  <a:schemeClr val="bg2"/>
                </a:solidFill>
              </a:rPr>
              <a:t>i</a:t>
            </a:r>
            <a:r>
              <a:rPr lang="zh-CN" altLang="en-US" sz="1400" dirty="0">
                <a:solidFill>
                  <a:schemeClr val="bg2"/>
                </a:solidFill>
              </a:rPr>
              <a:t>子网络</a:t>
            </a:r>
            <a:r>
              <a:rPr lang="en-US" sz="1400" dirty="0">
                <a:solidFill>
                  <a:schemeClr val="bg2"/>
                </a:solidFill>
              </a:rPr>
              <a:t>j</a:t>
            </a:r>
            <a:r>
              <a:rPr lang="zh-CN" altLang="en-US" sz="1400" dirty="0">
                <a:solidFill>
                  <a:schemeClr val="bg2"/>
                </a:solidFill>
              </a:rPr>
              <a:t>的风险评分。</a:t>
            </a:r>
            <a:endParaRPr lang="en-US" altLang="zh-CN" sz="1400" dirty="0">
              <a:solidFill>
                <a:schemeClr val="bg2"/>
              </a:solidFill>
            </a:endParaRPr>
          </a:p>
          <a:p>
            <a:endParaRPr lang="en-US" altLang="zh-CN" sz="1400" dirty="0">
              <a:solidFill>
                <a:schemeClr val="bg2"/>
              </a:solidFill>
            </a:endParaRPr>
          </a:p>
          <a:p>
            <a:endParaRPr lang="en-CN" sz="1100" dirty="0">
              <a:solidFill>
                <a:schemeClr val="bg2"/>
              </a:solidFill>
            </a:endParaRPr>
          </a:p>
        </p:txBody>
      </p:sp>
      <p:grpSp>
        <p:nvGrpSpPr>
          <p:cNvPr id="7" name="组合 4">
            <a:extLst>
              <a:ext uri="{FF2B5EF4-FFF2-40B4-BE49-F238E27FC236}">
                <a16:creationId xmlns:a16="http://schemas.microsoft.com/office/drawing/2014/main" id="{CB56E5B3-4F45-314D-B97B-1413B8D92353}"/>
              </a:ext>
            </a:extLst>
          </p:cNvPr>
          <p:cNvGrpSpPr/>
          <p:nvPr/>
        </p:nvGrpSpPr>
        <p:grpSpPr>
          <a:xfrm>
            <a:off x="966204" y="765271"/>
            <a:ext cx="7511662" cy="416152"/>
            <a:chOff x="1774665" y="958594"/>
            <a:chExt cx="7503259" cy="554869"/>
          </a:xfrm>
        </p:grpSpPr>
        <p:sp>
          <p:nvSpPr>
            <p:cNvPr id="8" name="文本框 46">
              <a:extLst>
                <a:ext uri="{FF2B5EF4-FFF2-40B4-BE49-F238E27FC236}">
                  <a16:creationId xmlns:a16="http://schemas.microsoft.com/office/drawing/2014/main" id="{FAC2DDEF-80D0-9C41-8940-9AC01DAB3124}"/>
                </a:ext>
              </a:extLst>
            </p:cNvPr>
            <p:cNvSpPr txBox="1"/>
            <p:nvPr/>
          </p:nvSpPr>
          <p:spPr>
            <a:xfrm>
              <a:off x="1774665" y="958594"/>
              <a:ext cx="7503259" cy="553997"/>
            </a:xfrm>
            <a:prstGeom prst="rect">
              <a:avLst/>
            </a:prstGeom>
            <a:noFill/>
          </p:spPr>
          <p:txBody>
            <a:bodyPr wrap="square" rtlCol="0">
              <a:spAutoFit/>
            </a:bodyPr>
            <a:lstStyle/>
            <a:p>
              <a:pPr algn="ctr"/>
              <a:r>
                <a:rPr lang="zh-CN" altLang="en-CN" sz="2100" dirty="0">
                  <a:solidFill>
                    <a:srgbClr val="8F608A"/>
                  </a:solidFill>
                  <a:latin typeface="+mj-ea"/>
                  <a:ea typeface="+mj-ea"/>
                  <a:sym typeface="+mn-ea"/>
                </a:rPr>
                <a:t>患者</a:t>
              </a:r>
              <a:r>
                <a:rPr lang="zh-CN" altLang="en-US" sz="2100" dirty="0">
                  <a:solidFill>
                    <a:srgbClr val="8F608A"/>
                  </a:solidFill>
                  <a:latin typeface="+mj-ea"/>
                  <a:ea typeface="+mj-ea"/>
                  <a:sym typeface="+mn-ea"/>
                </a:rPr>
                <a:t>风险评分（总分）</a:t>
              </a:r>
              <a:endParaRPr lang="en-US" altLang="zh-CN" sz="2100" dirty="0">
                <a:solidFill>
                  <a:srgbClr val="8F608A"/>
                </a:solidFill>
                <a:latin typeface="+mj-ea"/>
                <a:ea typeface="+mj-ea"/>
                <a:sym typeface="+mn-ea"/>
              </a:endParaRPr>
            </a:p>
          </p:txBody>
        </p:sp>
        <p:grpSp>
          <p:nvGrpSpPr>
            <p:cNvPr id="9" name="组合 67">
              <a:extLst>
                <a:ext uri="{FF2B5EF4-FFF2-40B4-BE49-F238E27FC236}">
                  <a16:creationId xmlns:a16="http://schemas.microsoft.com/office/drawing/2014/main" id="{30969040-7C5F-914E-8011-B8BC85BC438D}"/>
                </a:ext>
              </a:extLst>
            </p:cNvPr>
            <p:cNvGrpSpPr/>
            <p:nvPr/>
          </p:nvGrpSpPr>
          <p:grpSpPr>
            <a:xfrm flipV="1">
              <a:off x="4359606" y="1512591"/>
              <a:ext cx="2365428" cy="872"/>
              <a:chOff x="5341264" y="1022874"/>
              <a:chExt cx="1625131" cy="872"/>
            </a:xfrm>
          </p:grpSpPr>
          <p:cxnSp>
            <p:nvCxnSpPr>
              <p:cNvPr id="10" name="直接连接符 48">
                <a:extLst>
                  <a:ext uri="{FF2B5EF4-FFF2-40B4-BE49-F238E27FC236}">
                    <a16:creationId xmlns:a16="http://schemas.microsoft.com/office/drawing/2014/main" id="{FAD1324F-22BB-A446-A8AE-B92A9901A15F}"/>
                  </a:ext>
                </a:extLst>
              </p:cNvPr>
              <p:cNvCxnSpPr>
                <a:cxnSpLocks/>
              </p:cNvCxnSpPr>
              <p:nvPr/>
            </p:nvCxnSpPr>
            <p:spPr>
              <a:xfrm>
                <a:off x="5341264" y="1023746"/>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63">
                <a:extLst>
                  <a:ext uri="{FF2B5EF4-FFF2-40B4-BE49-F238E27FC236}">
                    <a16:creationId xmlns:a16="http://schemas.microsoft.com/office/drawing/2014/main" id="{7DEC393F-C842-DC44-9992-5A5D0248C2CB}"/>
                  </a:ext>
                </a:extLst>
              </p:cNvPr>
              <p:cNvCxnSpPr>
                <a:cxnSpLocks/>
              </p:cNvCxnSpPr>
              <p:nvPr/>
            </p:nvCxnSpPr>
            <p:spPr>
              <a:xfrm>
                <a:off x="5747547" y="1023746"/>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64">
                <a:extLst>
                  <a:ext uri="{FF2B5EF4-FFF2-40B4-BE49-F238E27FC236}">
                    <a16:creationId xmlns:a16="http://schemas.microsoft.com/office/drawing/2014/main" id="{98B656B4-EB9E-1344-ACA5-EB8BE0637CFC}"/>
                  </a:ext>
                </a:extLst>
              </p:cNvPr>
              <p:cNvCxnSpPr>
                <a:cxnSpLocks/>
              </p:cNvCxnSpPr>
              <p:nvPr/>
            </p:nvCxnSpPr>
            <p:spPr>
              <a:xfrm>
                <a:off x="6153829" y="1023745"/>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65">
                <a:extLst>
                  <a:ext uri="{FF2B5EF4-FFF2-40B4-BE49-F238E27FC236}">
                    <a16:creationId xmlns:a16="http://schemas.microsoft.com/office/drawing/2014/main" id="{5653BD3C-BDD8-EA47-B684-0DC5EEE31A71}"/>
                  </a:ext>
                </a:extLst>
              </p:cNvPr>
              <p:cNvCxnSpPr>
                <a:cxnSpLocks/>
              </p:cNvCxnSpPr>
              <p:nvPr/>
            </p:nvCxnSpPr>
            <p:spPr>
              <a:xfrm>
                <a:off x="6560112" y="1022874"/>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pic>
        <p:nvPicPr>
          <p:cNvPr id="15" name="Picture 14" descr="A picture containing text, watch&#10;&#10;Description automatically generated">
            <a:extLst>
              <a:ext uri="{FF2B5EF4-FFF2-40B4-BE49-F238E27FC236}">
                <a16:creationId xmlns:a16="http://schemas.microsoft.com/office/drawing/2014/main" id="{CE1BED23-E8F1-1347-913E-1426401F6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971" y="2264168"/>
            <a:ext cx="1776057" cy="603189"/>
          </a:xfrm>
          <a:prstGeom prst="rect">
            <a:avLst/>
          </a:prstGeom>
        </p:spPr>
      </p:pic>
    </p:spTree>
    <p:extLst>
      <p:ext uri="{BB962C8B-B14F-4D97-AF65-F5344CB8AC3E}">
        <p14:creationId xmlns:p14="http://schemas.microsoft.com/office/powerpoint/2010/main" val="383449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7DA773-4C8B-4C34-A38B-F620D1307921}"/>
              </a:ext>
            </a:extLst>
          </p:cNvPr>
          <p:cNvGrpSpPr/>
          <p:nvPr/>
        </p:nvGrpSpPr>
        <p:grpSpPr>
          <a:xfrm>
            <a:off x="3294884" y="46057"/>
            <a:ext cx="2554232" cy="472425"/>
            <a:chOff x="4100740" y="960074"/>
            <a:chExt cx="3405643" cy="629900"/>
          </a:xfrm>
        </p:grpSpPr>
        <p:sp>
          <p:nvSpPr>
            <p:cNvPr id="1048584" name="文本框 46"/>
            <p:cNvSpPr txBox="1"/>
            <p:nvPr/>
          </p:nvSpPr>
          <p:spPr>
            <a:xfrm>
              <a:off x="4100740" y="960074"/>
              <a:ext cx="3405643" cy="553997"/>
            </a:xfrm>
            <a:prstGeom prst="rect">
              <a:avLst/>
            </a:prstGeom>
            <a:noFill/>
          </p:spPr>
          <p:txBody>
            <a:bodyPr wrap="square" rtlCol="0">
              <a:spAutoFit/>
            </a:bodyPr>
            <a:lstStyle/>
            <a:p>
              <a:pPr algn="ctr"/>
              <a:r>
                <a:rPr lang="zh-CN" altLang="en-US" sz="2100" dirty="0">
                  <a:solidFill>
                    <a:srgbClr val="8F608A"/>
                  </a:solidFill>
                  <a:latin typeface="+mj-ea"/>
                  <a:ea typeface="+mj-ea"/>
                  <a:sym typeface="+mn-ea"/>
                </a:rPr>
                <a:t>结果</a:t>
              </a:r>
              <a:endParaRPr lang="en-US" altLang="zh-CN" sz="2100" dirty="0">
                <a:solidFill>
                  <a:srgbClr val="8F608A"/>
                </a:solidFill>
                <a:latin typeface="+mj-ea"/>
                <a:ea typeface="+mj-ea"/>
                <a:sym typeface="+mn-ea"/>
              </a:endParaRPr>
            </a:p>
          </p:txBody>
        </p:sp>
        <p:grpSp>
          <p:nvGrpSpPr>
            <p:cNvPr id="25" name="组合 67"/>
            <p:cNvGrpSpPr/>
            <p:nvPr/>
          </p:nvGrpSpPr>
          <p:grpSpPr>
            <a:xfrm flipV="1">
              <a:off x="4608710" y="1483294"/>
              <a:ext cx="2365430" cy="106680"/>
              <a:chOff x="5512406" y="946363"/>
              <a:chExt cx="1625132" cy="0"/>
            </a:xfrm>
          </p:grpSpPr>
          <p:cxnSp>
            <p:nvCxnSpPr>
              <p:cNvPr id="3145728" name="直接连接符 48"/>
              <p:cNvCxnSpPr>
                <a:cxnSpLocks/>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17" name="日期占位符 6">
            <a:extLst>
              <a:ext uri="{FF2B5EF4-FFF2-40B4-BE49-F238E27FC236}">
                <a16:creationId xmlns:a16="http://schemas.microsoft.com/office/drawing/2014/main" id="{D33A9D33-866D-D143-B784-E0A9B6CB6B2F}"/>
              </a:ext>
            </a:extLst>
          </p:cNvPr>
          <p:cNvSpPr>
            <a:spLocks noGrp="1"/>
          </p:cNvSpPr>
          <p:nvPr>
            <p:ph type="dt" sz="half" idx="10"/>
          </p:nvPr>
        </p:nvSpPr>
        <p:spPr>
          <a:xfrm>
            <a:off x="628650" y="6290204"/>
            <a:ext cx="2057400" cy="273844"/>
          </a:xfrm>
        </p:spPr>
        <p:txBody>
          <a:bodyPr/>
          <a:lstStyle/>
          <a:p>
            <a:fld id="{8DF9683E-E80C-47E1-8D6C-E8E69B1817CA}" type="datetime1">
              <a:rPr lang="zh-CN" altLang="en-US" smtClean="0"/>
              <a:t>2021/6/24</a:t>
            </a:fld>
            <a:endParaRPr lang="zh-CN" altLang="en-US" dirty="0"/>
          </a:p>
        </p:txBody>
      </p:sp>
      <p:sp>
        <p:nvSpPr>
          <p:cNvPr id="18" name="灯片编号占位符 7">
            <a:extLst>
              <a:ext uri="{FF2B5EF4-FFF2-40B4-BE49-F238E27FC236}">
                <a16:creationId xmlns:a16="http://schemas.microsoft.com/office/drawing/2014/main" id="{85BFCA3F-5280-874B-B515-6D811B235BB0}"/>
              </a:ext>
            </a:extLst>
          </p:cNvPr>
          <p:cNvSpPr>
            <a:spLocks noGrp="1"/>
          </p:cNvSpPr>
          <p:nvPr>
            <p:ph type="sldNum" sz="quarter" idx="12"/>
          </p:nvPr>
        </p:nvSpPr>
        <p:spPr>
          <a:xfrm>
            <a:off x="6457950" y="6290204"/>
            <a:ext cx="2057400" cy="273844"/>
          </a:xfrm>
        </p:spPr>
        <p:txBody>
          <a:bodyPr/>
          <a:lstStyle/>
          <a:p>
            <a:fld id="{3D39BEF3-C642-43F7-A951-ECBD4B381009}" type="slidenum">
              <a:rPr lang="zh-CN" altLang="en-US" smtClean="0"/>
              <a:t>11</a:t>
            </a:fld>
            <a:endParaRPr lang="zh-CN" altLang="en-US"/>
          </a:p>
        </p:txBody>
      </p:sp>
      <p:sp>
        <p:nvSpPr>
          <p:cNvPr id="19" name="页脚占位符 8">
            <a:extLst>
              <a:ext uri="{FF2B5EF4-FFF2-40B4-BE49-F238E27FC236}">
                <a16:creationId xmlns:a16="http://schemas.microsoft.com/office/drawing/2014/main" id="{EF94499F-7AC9-8040-AD51-640D8AAC485C}"/>
              </a:ext>
            </a:extLst>
          </p:cNvPr>
          <p:cNvSpPr>
            <a:spLocks noGrp="1"/>
          </p:cNvSpPr>
          <p:nvPr>
            <p:ph type="ftr" sz="quarter" idx="11"/>
          </p:nvPr>
        </p:nvSpPr>
        <p:spPr>
          <a:xfrm>
            <a:off x="3028950" y="6290204"/>
            <a:ext cx="3086100" cy="273844"/>
          </a:xfrm>
        </p:spPr>
        <p:txBody>
          <a:bodyPr/>
          <a:lstStyle/>
          <a:p>
            <a:r>
              <a:rPr lang="en-US"/>
              <a:t>Central South University</a:t>
            </a:r>
            <a:endParaRPr lang="en-US" dirty="0"/>
          </a:p>
        </p:txBody>
      </p:sp>
      <p:pic>
        <p:nvPicPr>
          <p:cNvPr id="6" name="Picture 5">
            <a:extLst>
              <a:ext uri="{FF2B5EF4-FFF2-40B4-BE49-F238E27FC236}">
                <a16:creationId xmlns:a16="http://schemas.microsoft.com/office/drawing/2014/main" id="{71FDB8DE-C6EB-BE4B-9746-BE69A665AF8E}"/>
              </a:ext>
            </a:extLst>
          </p:cNvPr>
          <p:cNvPicPr>
            <a:picLocks noChangeAspect="1"/>
          </p:cNvPicPr>
          <p:nvPr/>
        </p:nvPicPr>
        <p:blipFill>
          <a:blip r:embed="rId3"/>
          <a:stretch>
            <a:fillRect/>
          </a:stretch>
        </p:blipFill>
        <p:spPr>
          <a:xfrm>
            <a:off x="87308" y="586718"/>
            <a:ext cx="7487535" cy="5762727"/>
          </a:xfrm>
          <a:prstGeom prst="rect">
            <a:avLst/>
          </a:prstGeom>
        </p:spPr>
      </p:pic>
      <p:sp>
        <p:nvSpPr>
          <p:cNvPr id="7" name="Rectangle 6">
            <a:extLst>
              <a:ext uri="{FF2B5EF4-FFF2-40B4-BE49-F238E27FC236}">
                <a16:creationId xmlns:a16="http://schemas.microsoft.com/office/drawing/2014/main" id="{E6C63DD7-827F-2D42-A0BD-C67A7852925F}"/>
              </a:ext>
            </a:extLst>
          </p:cNvPr>
          <p:cNvSpPr/>
          <p:nvPr/>
        </p:nvSpPr>
        <p:spPr>
          <a:xfrm>
            <a:off x="7335136" y="946706"/>
            <a:ext cx="1721556" cy="3816429"/>
          </a:xfrm>
          <a:prstGeom prst="rect">
            <a:avLst/>
          </a:prstGeom>
        </p:spPr>
        <p:txBody>
          <a:bodyPr wrap="square">
            <a:spAutoFit/>
          </a:bodyPr>
          <a:lstStyle/>
          <a:p>
            <a:endParaRPr lang="en-US" altLang="zh-CN" sz="1100" dirty="0">
              <a:solidFill>
                <a:schemeClr val="bg2"/>
              </a:solidFill>
            </a:endParaRPr>
          </a:p>
          <a:p>
            <a:r>
              <a:rPr lang="en-US" altLang="zh-CN" sz="1100" b="1" dirty="0">
                <a:solidFill>
                  <a:schemeClr val="bg2"/>
                </a:solidFill>
              </a:rPr>
              <a:t>a-d</a:t>
            </a:r>
            <a:r>
              <a:rPr lang="zh-CN" altLang="en-US" sz="1100" b="1" dirty="0">
                <a:solidFill>
                  <a:schemeClr val="bg2"/>
                </a:solidFill>
              </a:rPr>
              <a:t> </a:t>
            </a:r>
            <a:r>
              <a:rPr lang="en-US" altLang="zh-CN" sz="1100" b="1" dirty="0">
                <a:solidFill>
                  <a:schemeClr val="bg2"/>
                </a:solidFill>
              </a:rPr>
              <a:t>SIMMS</a:t>
            </a:r>
            <a:r>
              <a:rPr lang="zh-CN" altLang="en-US" sz="1100" dirty="0">
                <a:solidFill>
                  <a:schemeClr val="bg2"/>
                </a:solidFill>
              </a:rPr>
              <a:t>与四种</a:t>
            </a:r>
            <a:r>
              <a:rPr lang="zh-CN" altLang="en-US" sz="1100" b="1" dirty="0">
                <a:solidFill>
                  <a:schemeClr val="bg2"/>
                </a:solidFill>
              </a:rPr>
              <a:t>机器学习方法</a:t>
            </a:r>
            <a:r>
              <a:rPr lang="zh-CN" altLang="en-US" sz="1100" dirty="0">
                <a:solidFill>
                  <a:schemeClr val="bg2"/>
                </a:solidFill>
              </a:rPr>
              <a:t>（</a:t>
            </a:r>
            <a:r>
              <a:rPr lang="zh-CN" altLang="en-US" sz="1100" b="1" dirty="0">
                <a:solidFill>
                  <a:schemeClr val="bg2"/>
                </a:solidFill>
              </a:rPr>
              <a:t>正向选择</a:t>
            </a:r>
            <a:r>
              <a:rPr lang="zh-CN" altLang="en-US" sz="1100" dirty="0">
                <a:solidFill>
                  <a:schemeClr val="bg2"/>
                </a:solidFill>
              </a:rPr>
              <a:t>、</a:t>
            </a:r>
            <a:r>
              <a:rPr lang="zh-CN" altLang="en-US" sz="1100" b="1" dirty="0">
                <a:solidFill>
                  <a:schemeClr val="bg2"/>
                </a:solidFill>
              </a:rPr>
              <a:t>反向消除</a:t>
            </a:r>
            <a:r>
              <a:rPr lang="zh-CN" altLang="en-US" sz="1100" dirty="0">
                <a:solidFill>
                  <a:schemeClr val="bg2"/>
                </a:solidFill>
              </a:rPr>
              <a:t>、</a:t>
            </a:r>
            <a:r>
              <a:rPr lang="en-US" sz="1100" b="1" dirty="0">
                <a:solidFill>
                  <a:schemeClr val="bg2"/>
                </a:solidFill>
              </a:rPr>
              <a:t>LASSO L1</a:t>
            </a:r>
            <a:r>
              <a:rPr lang="zh-CN" altLang="en-US" sz="1100" b="1" dirty="0">
                <a:solidFill>
                  <a:schemeClr val="bg2"/>
                </a:solidFill>
              </a:rPr>
              <a:t>正则化</a:t>
            </a:r>
            <a:r>
              <a:rPr lang="zh-CN" altLang="en-US" sz="1100" dirty="0">
                <a:solidFill>
                  <a:schemeClr val="bg2"/>
                </a:solidFill>
              </a:rPr>
              <a:t>和</a:t>
            </a:r>
            <a:r>
              <a:rPr lang="zh-CN" altLang="en-US" sz="1100" b="1" dirty="0">
                <a:solidFill>
                  <a:schemeClr val="bg2"/>
                </a:solidFill>
              </a:rPr>
              <a:t>岭正则化</a:t>
            </a:r>
            <a:r>
              <a:rPr lang="zh-CN" altLang="en-US" sz="1100" dirty="0">
                <a:solidFill>
                  <a:schemeClr val="bg2"/>
                </a:solidFill>
              </a:rPr>
              <a:t>以及</a:t>
            </a:r>
            <a:r>
              <a:rPr lang="zh-CN" altLang="en-US" sz="1100" b="1" dirty="0">
                <a:solidFill>
                  <a:schemeClr val="bg2"/>
                </a:solidFill>
              </a:rPr>
              <a:t>随机生存林</a:t>
            </a:r>
            <a:r>
              <a:rPr lang="zh-CN" altLang="en-US" sz="1100" dirty="0">
                <a:solidFill>
                  <a:schemeClr val="bg2"/>
                </a:solidFill>
              </a:rPr>
              <a:t>）在四种癌症的验证集上的表现。</a:t>
            </a:r>
            <a:r>
              <a:rPr lang="en-US" sz="1100" dirty="0">
                <a:solidFill>
                  <a:schemeClr val="bg2"/>
                </a:solidFill>
              </a:rPr>
              <a:t>Wald P</a:t>
            </a:r>
            <a:r>
              <a:rPr lang="zh-CN" altLang="en-US" sz="1100" dirty="0">
                <a:solidFill>
                  <a:schemeClr val="bg2"/>
                </a:solidFill>
              </a:rPr>
              <a:t>值按递增顺序排列。横坐标是排名前五百的子网，纵坐标是子网</a:t>
            </a:r>
            <a:r>
              <a:rPr lang="en-US" altLang="zh-CN" sz="1100" dirty="0">
                <a:solidFill>
                  <a:schemeClr val="bg2"/>
                </a:solidFill>
              </a:rPr>
              <a:t>hazard</a:t>
            </a:r>
            <a:r>
              <a:rPr lang="zh-CN" altLang="en-US" sz="1100" dirty="0">
                <a:solidFill>
                  <a:schemeClr val="bg2"/>
                </a:solidFill>
              </a:rPr>
              <a:t> </a:t>
            </a:r>
            <a:r>
              <a:rPr lang="en-US" altLang="zh-CN" sz="1100" dirty="0">
                <a:solidFill>
                  <a:schemeClr val="bg2"/>
                </a:solidFill>
              </a:rPr>
              <a:t>ratio</a:t>
            </a:r>
            <a:r>
              <a:rPr lang="zh-CN" altLang="en-US" sz="1100" dirty="0">
                <a:solidFill>
                  <a:schemeClr val="bg2"/>
                </a:solidFill>
              </a:rPr>
              <a:t>的 </a:t>
            </a:r>
            <a:endParaRPr lang="en-US" altLang="zh-CN" sz="1100" dirty="0">
              <a:solidFill>
                <a:schemeClr val="bg2"/>
              </a:solidFill>
            </a:endParaRPr>
          </a:p>
          <a:p>
            <a:r>
              <a:rPr lang="en-US" altLang="zh-CN" sz="1100" b="1" dirty="0">
                <a:solidFill>
                  <a:schemeClr val="bg2"/>
                </a:solidFill>
              </a:rPr>
              <a:t>-log(p)</a:t>
            </a:r>
            <a:r>
              <a:rPr lang="zh-CN" altLang="en-US" sz="1100" b="1" dirty="0">
                <a:solidFill>
                  <a:schemeClr val="bg2"/>
                </a:solidFill>
              </a:rPr>
              <a:t>值。</a:t>
            </a:r>
            <a:endParaRPr lang="en-US" altLang="zh-CN" sz="1100" b="1" dirty="0">
              <a:solidFill>
                <a:schemeClr val="bg2"/>
              </a:solidFill>
            </a:endParaRPr>
          </a:p>
          <a:p>
            <a:endParaRPr lang="en-US" altLang="zh-CN" sz="1100" b="1" dirty="0">
              <a:solidFill>
                <a:schemeClr val="bg2"/>
              </a:solidFill>
            </a:endParaRPr>
          </a:p>
          <a:p>
            <a:r>
              <a:rPr lang="en-US" altLang="zh-CN" sz="1100" b="1" dirty="0">
                <a:solidFill>
                  <a:schemeClr val="bg2"/>
                </a:solidFill>
              </a:rPr>
              <a:t>e-h</a:t>
            </a:r>
            <a:r>
              <a:rPr lang="zh-CN" altLang="en-US" sz="1100" b="1" dirty="0">
                <a:solidFill>
                  <a:schemeClr val="bg2"/>
                </a:solidFill>
              </a:rPr>
              <a:t> </a:t>
            </a:r>
            <a:r>
              <a:rPr lang="zh-CN" altLang="en-US" sz="1100" dirty="0">
                <a:solidFill>
                  <a:schemeClr val="bg2"/>
                </a:solidFill>
              </a:rPr>
              <a:t>与其他</a:t>
            </a:r>
            <a:r>
              <a:rPr lang="en-US" altLang="zh-CN" sz="1100" b="1" dirty="0" err="1">
                <a:solidFill>
                  <a:schemeClr val="bg2"/>
                </a:solidFill>
              </a:rPr>
              <a:t>genesets</a:t>
            </a:r>
            <a:r>
              <a:rPr lang="en-US" altLang="zh-CN" sz="1100" b="1" dirty="0">
                <a:solidFill>
                  <a:schemeClr val="bg2"/>
                </a:solidFill>
              </a:rPr>
              <a:t>/pathway </a:t>
            </a:r>
            <a:r>
              <a:rPr lang="zh-CN" altLang="en-US" sz="1100" b="1" dirty="0">
                <a:solidFill>
                  <a:schemeClr val="bg2"/>
                </a:solidFill>
              </a:rPr>
              <a:t>打分方法</a:t>
            </a:r>
            <a:r>
              <a:rPr lang="zh-CN" altLang="en-US" sz="1100" dirty="0">
                <a:solidFill>
                  <a:schemeClr val="bg2"/>
                </a:solidFill>
              </a:rPr>
              <a:t>进行比较</a:t>
            </a:r>
            <a:endParaRPr lang="en-US" altLang="zh-CN" sz="1100" dirty="0">
              <a:solidFill>
                <a:schemeClr val="bg2"/>
              </a:solidFill>
            </a:endParaRPr>
          </a:p>
          <a:p>
            <a:endParaRPr lang="en-US" altLang="zh-CN" sz="1100" b="1" dirty="0">
              <a:solidFill>
                <a:schemeClr val="bg2"/>
              </a:solidFill>
            </a:endParaRPr>
          </a:p>
          <a:p>
            <a:r>
              <a:rPr lang="en-US" altLang="zh-CN" sz="1100" b="1" dirty="0" err="1">
                <a:solidFill>
                  <a:schemeClr val="bg2"/>
                </a:solidFill>
              </a:rPr>
              <a:t>i</a:t>
            </a:r>
            <a:r>
              <a:rPr lang="zh-CN" altLang="en-US" sz="1100" dirty="0">
                <a:solidFill>
                  <a:schemeClr val="bg2"/>
                </a:solidFill>
              </a:rPr>
              <a:t> 在四种癌症验证集上重复出现过</a:t>
            </a:r>
            <a:r>
              <a:rPr lang="en-US" altLang="zh-CN" sz="1100" b="1" dirty="0">
                <a:solidFill>
                  <a:schemeClr val="bg2"/>
                </a:solidFill>
              </a:rPr>
              <a:t>3</a:t>
            </a:r>
            <a:r>
              <a:rPr lang="zh-CN" altLang="en-US" sz="1100" b="1" dirty="0">
                <a:solidFill>
                  <a:schemeClr val="bg2"/>
                </a:solidFill>
              </a:rPr>
              <a:t>次</a:t>
            </a:r>
            <a:r>
              <a:rPr lang="zh-CN" altLang="en-US" sz="1100" dirty="0">
                <a:solidFill>
                  <a:schemeClr val="bg2"/>
                </a:solidFill>
              </a:rPr>
              <a:t>以上的</a:t>
            </a:r>
            <a:r>
              <a:rPr lang="zh-CN" altLang="en-CN" sz="1100" b="1" dirty="0">
                <a:solidFill>
                  <a:schemeClr val="bg2"/>
                </a:solidFill>
              </a:rPr>
              <a:t>高预后子网</a:t>
            </a:r>
            <a:endParaRPr lang="en-US" altLang="zh-CN" sz="1100" b="1" dirty="0">
              <a:solidFill>
                <a:schemeClr val="bg2"/>
              </a:solidFill>
            </a:endParaRPr>
          </a:p>
          <a:p>
            <a:endParaRPr lang="en-US" altLang="zh-CN" sz="1100" b="1" dirty="0">
              <a:solidFill>
                <a:schemeClr val="bg2"/>
              </a:solidFill>
            </a:endParaRPr>
          </a:p>
          <a:p>
            <a:r>
              <a:rPr lang="en-US" altLang="zh-CN" sz="1100" b="1" dirty="0">
                <a:solidFill>
                  <a:schemeClr val="bg2"/>
                </a:solidFill>
              </a:rPr>
              <a:t>j</a:t>
            </a:r>
            <a:r>
              <a:rPr lang="zh-CN" altLang="en-US" sz="1100" b="1" dirty="0">
                <a:solidFill>
                  <a:schemeClr val="bg2"/>
                </a:solidFill>
              </a:rPr>
              <a:t> </a:t>
            </a:r>
            <a:r>
              <a:rPr lang="zh-CN" altLang="en-US" sz="1100" dirty="0">
                <a:solidFill>
                  <a:schemeClr val="bg2"/>
                </a:solidFill>
              </a:rPr>
              <a:t>四种癌症的</a:t>
            </a:r>
            <a:r>
              <a:rPr lang="zh-CN" altLang="en-CN" sz="1100" b="1" dirty="0">
                <a:solidFill>
                  <a:schemeClr val="bg2"/>
                </a:solidFill>
              </a:rPr>
              <a:t>高预后子网</a:t>
            </a:r>
            <a:r>
              <a:rPr lang="zh-CN" altLang="en-US" sz="1100" dirty="0">
                <a:solidFill>
                  <a:schemeClr val="bg2"/>
                </a:solidFill>
              </a:rPr>
              <a:t>的</a:t>
            </a:r>
            <a:r>
              <a:rPr lang="zh-CN" altLang="en-US" sz="1100" b="1" dirty="0">
                <a:solidFill>
                  <a:schemeClr val="bg2"/>
                </a:solidFill>
              </a:rPr>
              <a:t>重合情况</a:t>
            </a:r>
            <a:endParaRPr lang="en-US" altLang="zh-CN" sz="1100" b="1" dirty="0">
              <a:solidFill>
                <a:schemeClr val="bg2"/>
              </a:solidFill>
            </a:endParaRPr>
          </a:p>
        </p:txBody>
      </p:sp>
    </p:spTree>
    <p:extLst>
      <p:ext uri="{BB962C8B-B14F-4D97-AF65-F5344CB8AC3E}">
        <p14:creationId xmlns:p14="http://schemas.microsoft.com/office/powerpoint/2010/main" val="492751494"/>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7DA773-4C8B-4C34-A38B-F620D1307921}"/>
              </a:ext>
            </a:extLst>
          </p:cNvPr>
          <p:cNvGrpSpPr/>
          <p:nvPr/>
        </p:nvGrpSpPr>
        <p:grpSpPr>
          <a:xfrm>
            <a:off x="3294884" y="46057"/>
            <a:ext cx="2554232" cy="472425"/>
            <a:chOff x="4100740" y="960074"/>
            <a:chExt cx="3405643" cy="629900"/>
          </a:xfrm>
        </p:grpSpPr>
        <p:sp>
          <p:nvSpPr>
            <p:cNvPr id="1048584" name="文本框 46"/>
            <p:cNvSpPr txBox="1"/>
            <p:nvPr/>
          </p:nvSpPr>
          <p:spPr>
            <a:xfrm>
              <a:off x="4100740" y="960074"/>
              <a:ext cx="3405643" cy="553997"/>
            </a:xfrm>
            <a:prstGeom prst="rect">
              <a:avLst/>
            </a:prstGeom>
            <a:noFill/>
          </p:spPr>
          <p:txBody>
            <a:bodyPr wrap="square" rtlCol="0">
              <a:spAutoFit/>
            </a:bodyPr>
            <a:lstStyle/>
            <a:p>
              <a:pPr algn="ctr"/>
              <a:r>
                <a:rPr lang="zh-CN" altLang="en-US" sz="2100" dirty="0">
                  <a:solidFill>
                    <a:srgbClr val="8F608A"/>
                  </a:solidFill>
                  <a:latin typeface="+mj-ea"/>
                  <a:ea typeface="+mj-ea"/>
                  <a:sym typeface="+mn-ea"/>
                </a:rPr>
                <a:t>结果</a:t>
              </a:r>
              <a:endParaRPr lang="en-US" altLang="zh-CN" sz="2100" dirty="0">
                <a:solidFill>
                  <a:srgbClr val="8F608A"/>
                </a:solidFill>
                <a:latin typeface="+mj-ea"/>
                <a:ea typeface="+mj-ea"/>
                <a:sym typeface="+mn-ea"/>
              </a:endParaRPr>
            </a:p>
          </p:txBody>
        </p:sp>
        <p:grpSp>
          <p:nvGrpSpPr>
            <p:cNvPr id="25" name="组合 67"/>
            <p:cNvGrpSpPr/>
            <p:nvPr/>
          </p:nvGrpSpPr>
          <p:grpSpPr>
            <a:xfrm flipV="1">
              <a:off x="4608710" y="1483294"/>
              <a:ext cx="2365430" cy="106680"/>
              <a:chOff x="5512406" y="946363"/>
              <a:chExt cx="1625132" cy="0"/>
            </a:xfrm>
          </p:grpSpPr>
          <p:cxnSp>
            <p:nvCxnSpPr>
              <p:cNvPr id="3145728" name="直接连接符 48"/>
              <p:cNvCxnSpPr>
                <a:cxnSpLocks/>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17" name="日期占位符 6">
            <a:extLst>
              <a:ext uri="{FF2B5EF4-FFF2-40B4-BE49-F238E27FC236}">
                <a16:creationId xmlns:a16="http://schemas.microsoft.com/office/drawing/2014/main" id="{D33A9D33-866D-D143-B784-E0A9B6CB6B2F}"/>
              </a:ext>
            </a:extLst>
          </p:cNvPr>
          <p:cNvSpPr>
            <a:spLocks noGrp="1"/>
          </p:cNvSpPr>
          <p:nvPr>
            <p:ph type="dt" sz="half" idx="10"/>
          </p:nvPr>
        </p:nvSpPr>
        <p:spPr>
          <a:xfrm>
            <a:off x="628650" y="6290204"/>
            <a:ext cx="2057400" cy="273844"/>
          </a:xfrm>
        </p:spPr>
        <p:txBody>
          <a:bodyPr/>
          <a:lstStyle/>
          <a:p>
            <a:fld id="{8DF9683E-E80C-47E1-8D6C-E8E69B1817CA}" type="datetime1">
              <a:rPr lang="zh-CN" altLang="en-US" smtClean="0"/>
              <a:t>2021/6/24</a:t>
            </a:fld>
            <a:endParaRPr lang="zh-CN" altLang="en-US" dirty="0"/>
          </a:p>
        </p:txBody>
      </p:sp>
      <p:sp>
        <p:nvSpPr>
          <p:cNvPr id="18" name="灯片编号占位符 7">
            <a:extLst>
              <a:ext uri="{FF2B5EF4-FFF2-40B4-BE49-F238E27FC236}">
                <a16:creationId xmlns:a16="http://schemas.microsoft.com/office/drawing/2014/main" id="{85BFCA3F-5280-874B-B515-6D811B235BB0}"/>
              </a:ext>
            </a:extLst>
          </p:cNvPr>
          <p:cNvSpPr>
            <a:spLocks noGrp="1"/>
          </p:cNvSpPr>
          <p:nvPr>
            <p:ph type="sldNum" sz="quarter" idx="12"/>
          </p:nvPr>
        </p:nvSpPr>
        <p:spPr>
          <a:xfrm>
            <a:off x="6457950" y="6290204"/>
            <a:ext cx="2057400" cy="273844"/>
          </a:xfrm>
        </p:spPr>
        <p:txBody>
          <a:bodyPr/>
          <a:lstStyle/>
          <a:p>
            <a:fld id="{3D39BEF3-C642-43F7-A951-ECBD4B381009}" type="slidenum">
              <a:rPr lang="zh-CN" altLang="en-US" smtClean="0"/>
              <a:t>12</a:t>
            </a:fld>
            <a:endParaRPr lang="zh-CN" altLang="en-US"/>
          </a:p>
        </p:txBody>
      </p:sp>
      <p:sp>
        <p:nvSpPr>
          <p:cNvPr id="19" name="页脚占位符 8">
            <a:extLst>
              <a:ext uri="{FF2B5EF4-FFF2-40B4-BE49-F238E27FC236}">
                <a16:creationId xmlns:a16="http://schemas.microsoft.com/office/drawing/2014/main" id="{EF94499F-7AC9-8040-AD51-640D8AAC485C}"/>
              </a:ext>
            </a:extLst>
          </p:cNvPr>
          <p:cNvSpPr>
            <a:spLocks noGrp="1"/>
          </p:cNvSpPr>
          <p:nvPr>
            <p:ph type="ftr" sz="quarter" idx="11"/>
          </p:nvPr>
        </p:nvSpPr>
        <p:spPr>
          <a:xfrm>
            <a:off x="3028950" y="6290204"/>
            <a:ext cx="3086100" cy="273844"/>
          </a:xfrm>
        </p:spPr>
        <p:txBody>
          <a:bodyPr/>
          <a:lstStyle/>
          <a:p>
            <a:r>
              <a:rPr lang="en-US"/>
              <a:t>Central South University</a:t>
            </a:r>
            <a:endParaRPr lang="en-US" dirty="0"/>
          </a:p>
        </p:txBody>
      </p:sp>
      <p:sp>
        <p:nvSpPr>
          <p:cNvPr id="7" name="Rectangle 6">
            <a:extLst>
              <a:ext uri="{FF2B5EF4-FFF2-40B4-BE49-F238E27FC236}">
                <a16:creationId xmlns:a16="http://schemas.microsoft.com/office/drawing/2014/main" id="{E6C63DD7-827F-2D42-A0BD-C67A7852925F}"/>
              </a:ext>
            </a:extLst>
          </p:cNvPr>
          <p:cNvSpPr/>
          <p:nvPr/>
        </p:nvSpPr>
        <p:spPr>
          <a:xfrm>
            <a:off x="7335136" y="910720"/>
            <a:ext cx="1721556" cy="5001369"/>
          </a:xfrm>
          <a:prstGeom prst="rect">
            <a:avLst/>
          </a:prstGeom>
        </p:spPr>
        <p:txBody>
          <a:bodyPr wrap="square">
            <a:spAutoFit/>
          </a:bodyPr>
          <a:lstStyle/>
          <a:p>
            <a:endParaRPr lang="en-US" altLang="zh-CN" sz="1100" dirty="0">
              <a:solidFill>
                <a:schemeClr val="bg2"/>
              </a:solidFill>
            </a:endParaRPr>
          </a:p>
          <a:p>
            <a:r>
              <a:rPr lang="en-US" altLang="zh-CN" sz="1100" b="1" dirty="0">
                <a:solidFill>
                  <a:schemeClr val="bg2"/>
                </a:solidFill>
              </a:rPr>
              <a:t>a</a:t>
            </a:r>
            <a:r>
              <a:rPr lang="zh-CN" altLang="en-US" sz="1100" b="1" dirty="0">
                <a:solidFill>
                  <a:schemeClr val="bg2"/>
                </a:solidFill>
              </a:rPr>
              <a:t> </a:t>
            </a:r>
            <a:r>
              <a:rPr lang="zh-CN" altLang="en-US" sz="1100" dirty="0">
                <a:solidFill>
                  <a:schemeClr val="bg2"/>
                </a:solidFill>
              </a:rPr>
              <a:t>四种与增殖有关子网的风险分数与增殖标记 </a:t>
            </a:r>
            <a:r>
              <a:rPr lang="en-US" altLang="zh-CN" sz="1100" b="1" dirty="0">
                <a:solidFill>
                  <a:schemeClr val="bg2"/>
                </a:solidFill>
              </a:rPr>
              <a:t>MK167</a:t>
            </a:r>
            <a:r>
              <a:rPr lang="zh-CN" altLang="en-US" sz="1100" dirty="0">
                <a:solidFill>
                  <a:schemeClr val="bg2"/>
                </a:solidFill>
              </a:rPr>
              <a:t>的丰度的关联热图</a:t>
            </a:r>
            <a:endParaRPr lang="en-US" altLang="zh-CN" sz="1100" dirty="0">
              <a:solidFill>
                <a:schemeClr val="bg2"/>
              </a:solidFill>
            </a:endParaRPr>
          </a:p>
          <a:p>
            <a:endParaRPr lang="en-US" altLang="zh-CN" sz="1100" b="1" dirty="0">
              <a:solidFill>
                <a:schemeClr val="bg2"/>
              </a:solidFill>
            </a:endParaRPr>
          </a:p>
          <a:p>
            <a:r>
              <a:rPr lang="en-US" altLang="zh-CN" sz="1100" b="1" dirty="0">
                <a:solidFill>
                  <a:schemeClr val="bg2"/>
                </a:solidFill>
              </a:rPr>
              <a:t>b</a:t>
            </a:r>
            <a:r>
              <a:rPr lang="zh-CN" altLang="en-US" sz="1100" dirty="0">
                <a:solidFill>
                  <a:schemeClr val="bg2"/>
                </a:solidFill>
              </a:rPr>
              <a:t> 以四种增殖子网为基础建立的多变量增殖信号分数为基础对患者分组进行</a:t>
            </a:r>
            <a:r>
              <a:rPr lang="en-US" altLang="zh-CN" sz="1100" dirty="0">
                <a:solidFill>
                  <a:schemeClr val="bg2"/>
                </a:solidFill>
              </a:rPr>
              <a:t>KM</a:t>
            </a:r>
            <a:r>
              <a:rPr lang="zh-CN" altLang="en-US" sz="1100" dirty="0">
                <a:solidFill>
                  <a:schemeClr val="bg2"/>
                </a:solidFill>
              </a:rPr>
              <a:t>分析</a:t>
            </a:r>
            <a:endParaRPr lang="en-US" altLang="zh-CN" sz="1100" dirty="0">
              <a:solidFill>
                <a:schemeClr val="bg2"/>
              </a:solidFill>
            </a:endParaRPr>
          </a:p>
          <a:p>
            <a:endParaRPr lang="en-US" altLang="zh-CN" sz="1100" b="1" dirty="0">
              <a:solidFill>
                <a:schemeClr val="bg2"/>
              </a:solidFill>
            </a:endParaRPr>
          </a:p>
          <a:p>
            <a:r>
              <a:rPr lang="en-US" altLang="zh-CN" sz="1100" b="1" dirty="0">
                <a:solidFill>
                  <a:schemeClr val="bg2"/>
                </a:solidFill>
              </a:rPr>
              <a:t>c</a:t>
            </a:r>
            <a:r>
              <a:rPr lang="zh-CN" altLang="en-US" sz="1100" dirty="0">
                <a:solidFill>
                  <a:schemeClr val="bg2"/>
                </a:solidFill>
              </a:rPr>
              <a:t>以肿瘤免疫微环境驱动子网</a:t>
            </a:r>
            <a:r>
              <a:rPr lang="en-US" altLang="zh-CN" sz="1100" dirty="0">
                <a:solidFill>
                  <a:schemeClr val="bg2"/>
                </a:solidFill>
              </a:rPr>
              <a:t>(T cell receptor </a:t>
            </a:r>
            <a:r>
              <a:rPr lang="en-US" altLang="zh-CN" sz="1100" dirty="0" err="1">
                <a:solidFill>
                  <a:schemeClr val="bg2"/>
                </a:solidFill>
              </a:rPr>
              <a:t>signalling</a:t>
            </a:r>
            <a:r>
              <a:rPr lang="en-US" altLang="zh-CN" sz="1100" dirty="0">
                <a:solidFill>
                  <a:schemeClr val="bg2"/>
                </a:solidFill>
              </a:rPr>
              <a:t> )</a:t>
            </a:r>
            <a:r>
              <a:rPr lang="zh-CN" altLang="en-US" sz="1100" dirty="0">
                <a:solidFill>
                  <a:schemeClr val="bg2"/>
                </a:solidFill>
              </a:rPr>
              <a:t>分数为基础患者分组进行</a:t>
            </a:r>
            <a:r>
              <a:rPr lang="en-US" altLang="zh-CN" sz="1100" dirty="0">
                <a:solidFill>
                  <a:schemeClr val="bg2"/>
                </a:solidFill>
              </a:rPr>
              <a:t>KM</a:t>
            </a:r>
            <a:r>
              <a:rPr lang="zh-CN" altLang="en-US" sz="1100" dirty="0">
                <a:solidFill>
                  <a:schemeClr val="bg2"/>
                </a:solidFill>
              </a:rPr>
              <a:t>分析（</a:t>
            </a:r>
            <a:r>
              <a:rPr lang="en-US" altLang="zh-CN" sz="1100" dirty="0">
                <a:solidFill>
                  <a:schemeClr val="bg2"/>
                </a:solidFill>
              </a:rPr>
              <a:t>Affymetrix</a:t>
            </a:r>
            <a:r>
              <a:rPr lang="zh-CN" altLang="en-US" sz="1100" dirty="0">
                <a:solidFill>
                  <a:schemeClr val="bg2"/>
                </a:solidFill>
              </a:rPr>
              <a:t>验证队列）</a:t>
            </a:r>
            <a:endParaRPr lang="en-US" altLang="zh-CN" sz="1100" dirty="0">
              <a:solidFill>
                <a:schemeClr val="bg2"/>
              </a:solidFill>
            </a:endParaRPr>
          </a:p>
          <a:p>
            <a:endParaRPr lang="en-US" altLang="zh-CN" sz="1100" b="1" dirty="0">
              <a:solidFill>
                <a:schemeClr val="bg2"/>
              </a:solidFill>
            </a:endParaRPr>
          </a:p>
          <a:p>
            <a:r>
              <a:rPr lang="en-US" altLang="zh-CN" sz="1100" b="1" dirty="0">
                <a:solidFill>
                  <a:schemeClr val="bg2"/>
                </a:solidFill>
              </a:rPr>
              <a:t>d</a:t>
            </a:r>
            <a:r>
              <a:rPr lang="zh-CN" altLang="en-US" sz="1100" b="1" dirty="0">
                <a:solidFill>
                  <a:schemeClr val="bg2"/>
                </a:solidFill>
              </a:rPr>
              <a:t> </a:t>
            </a:r>
            <a:r>
              <a:rPr lang="zh-CN" altLang="en-US" sz="1100" dirty="0">
                <a:solidFill>
                  <a:schemeClr val="bg2"/>
                </a:solidFill>
              </a:rPr>
              <a:t>患者以肿瘤免疫微环境驱动子网</a:t>
            </a:r>
            <a:r>
              <a:rPr lang="en-US" altLang="zh-CN" sz="1100" dirty="0">
                <a:solidFill>
                  <a:schemeClr val="bg2"/>
                </a:solidFill>
              </a:rPr>
              <a:t>(T cell receptor </a:t>
            </a:r>
            <a:r>
              <a:rPr lang="en-US" altLang="zh-CN" sz="1100" dirty="0" err="1">
                <a:solidFill>
                  <a:schemeClr val="bg2"/>
                </a:solidFill>
              </a:rPr>
              <a:t>signalling</a:t>
            </a:r>
            <a:r>
              <a:rPr lang="en-US" altLang="zh-CN" sz="1100" dirty="0">
                <a:solidFill>
                  <a:schemeClr val="bg2"/>
                </a:solidFill>
              </a:rPr>
              <a:t>)</a:t>
            </a:r>
            <a:r>
              <a:rPr lang="zh-CN" altLang="en-US" sz="1100" dirty="0">
                <a:solidFill>
                  <a:schemeClr val="bg2"/>
                </a:solidFill>
              </a:rPr>
              <a:t>分数对患者分组进行</a:t>
            </a:r>
            <a:r>
              <a:rPr lang="en-US" altLang="zh-CN" sz="1100" dirty="0">
                <a:solidFill>
                  <a:schemeClr val="bg2"/>
                </a:solidFill>
              </a:rPr>
              <a:t>KM</a:t>
            </a:r>
            <a:r>
              <a:rPr lang="zh-CN" altLang="en-US" sz="1100" dirty="0">
                <a:solidFill>
                  <a:schemeClr val="bg2"/>
                </a:solidFill>
              </a:rPr>
              <a:t>分析（</a:t>
            </a:r>
            <a:r>
              <a:rPr lang="en-US" altLang="zh-CN" sz="1100" dirty="0">
                <a:solidFill>
                  <a:schemeClr val="bg2"/>
                </a:solidFill>
              </a:rPr>
              <a:t>Illumina platform</a:t>
            </a:r>
            <a:r>
              <a:rPr lang="zh-CN" altLang="en-US" sz="1100" dirty="0">
                <a:solidFill>
                  <a:schemeClr val="bg2"/>
                </a:solidFill>
              </a:rPr>
              <a:t>）</a:t>
            </a:r>
            <a:endParaRPr lang="en-US" altLang="zh-CN" sz="1100" dirty="0">
              <a:solidFill>
                <a:schemeClr val="bg2"/>
              </a:solidFill>
            </a:endParaRPr>
          </a:p>
          <a:p>
            <a:endParaRPr lang="en-US" altLang="zh-CN" sz="1100" b="1" dirty="0">
              <a:solidFill>
                <a:schemeClr val="bg2"/>
              </a:solidFill>
            </a:endParaRPr>
          </a:p>
          <a:p>
            <a:r>
              <a:rPr lang="en-US" altLang="zh-CN" sz="1100" b="1" dirty="0">
                <a:solidFill>
                  <a:schemeClr val="bg2"/>
                </a:solidFill>
              </a:rPr>
              <a:t>e-f</a:t>
            </a:r>
            <a:r>
              <a:rPr lang="zh-CN" altLang="en-US" sz="1100" b="1" dirty="0">
                <a:solidFill>
                  <a:schemeClr val="bg2"/>
                </a:solidFill>
              </a:rPr>
              <a:t> </a:t>
            </a:r>
            <a:r>
              <a:rPr lang="zh-CN" altLang="en-US" sz="1100" dirty="0">
                <a:solidFill>
                  <a:schemeClr val="bg2"/>
                </a:solidFill>
              </a:rPr>
              <a:t>根据</a:t>
            </a:r>
            <a:r>
              <a:rPr lang="en-US" altLang="zh-CN" sz="1100" dirty="0">
                <a:solidFill>
                  <a:schemeClr val="bg2"/>
                </a:solidFill>
              </a:rPr>
              <a:t>SIMMS</a:t>
            </a:r>
            <a:r>
              <a:rPr lang="zh-CN" altLang="en-US" sz="1100" dirty="0">
                <a:solidFill>
                  <a:schemeClr val="bg2"/>
                </a:solidFill>
              </a:rPr>
              <a:t>预测的风险组（</a:t>
            </a:r>
            <a:r>
              <a:rPr lang="en-US" altLang="zh-CN" sz="1100" dirty="0">
                <a:solidFill>
                  <a:schemeClr val="bg2"/>
                </a:solidFill>
              </a:rPr>
              <a:t>Q1-Q4</a:t>
            </a:r>
            <a:r>
              <a:rPr lang="zh-CN" altLang="en-US" sz="1100" dirty="0">
                <a:solidFill>
                  <a:schemeClr val="bg2"/>
                </a:solidFill>
              </a:rPr>
              <a:t>，即从低到高）评估计算推断的免疫系统浸润，并与基质估计评估的结果相比较（</a:t>
            </a:r>
            <a:r>
              <a:rPr lang="en-US" altLang="zh-CN" sz="1100" dirty="0">
                <a:solidFill>
                  <a:schemeClr val="bg2"/>
                </a:solidFill>
              </a:rPr>
              <a:t> Affymetrix</a:t>
            </a:r>
            <a:r>
              <a:rPr lang="zh-CN" altLang="en-US" sz="1100" dirty="0">
                <a:solidFill>
                  <a:schemeClr val="bg2"/>
                </a:solidFill>
              </a:rPr>
              <a:t>验证队列及</a:t>
            </a:r>
            <a:r>
              <a:rPr lang="en-US" altLang="zh-CN" sz="1100" dirty="0">
                <a:solidFill>
                  <a:schemeClr val="bg2"/>
                </a:solidFill>
              </a:rPr>
              <a:t>Illumina platform</a:t>
            </a:r>
            <a:r>
              <a:rPr lang="zh-CN" altLang="en-US" sz="1100" dirty="0">
                <a:solidFill>
                  <a:schemeClr val="bg2"/>
                </a:solidFill>
              </a:rPr>
              <a:t>）</a:t>
            </a:r>
            <a:endParaRPr lang="en-US" altLang="zh-CN" sz="1100" b="1" dirty="0">
              <a:solidFill>
                <a:schemeClr val="bg2"/>
              </a:solidFill>
            </a:endParaRPr>
          </a:p>
        </p:txBody>
      </p:sp>
      <p:pic>
        <p:nvPicPr>
          <p:cNvPr id="2" name="Picture 1">
            <a:extLst>
              <a:ext uri="{FF2B5EF4-FFF2-40B4-BE49-F238E27FC236}">
                <a16:creationId xmlns:a16="http://schemas.microsoft.com/office/drawing/2014/main" id="{C9B777C3-D64A-4B4A-BDAB-E5F1B5DCB240}"/>
              </a:ext>
            </a:extLst>
          </p:cNvPr>
          <p:cNvPicPr>
            <a:picLocks noChangeAspect="1"/>
          </p:cNvPicPr>
          <p:nvPr/>
        </p:nvPicPr>
        <p:blipFill>
          <a:blip r:embed="rId3"/>
          <a:stretch>
            <a:fillRect/>
          </a:stretch>
        </p:blipFill>
        <p:spPr>
          <a:xfrm>
            <a:off x="223136" y="696735"/>
            <a:ext cx="7112000" cy="4876800"/>
          </a:xfrm>
          <a:prstGeom prst="rect">
            <a:avLst/>
          </a:prstGeom>
        </p:spPr>
      </p:pic>
    </p:spTree>
    <p:extLst>
      <p:ext uri="{BB962C8B-B14F-4D97-AF65-F5344CB8AC3E}">
        <p14:creationId xmlns:p14="http://schemas.microsoft.com/office/powerpoint/2010/main" val="1725544427"/>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7DA773-4C8B-4C34-A38B-F620D1307921}"/>
              </a:ext>
            </a:extLst>
          </p:cNvPr>
          <p:cNvGrpSpPr/>
          <p:nvPr/>
        </p:nvGrpSpPr>
        <p:grpSpPr>
          <a:xfrm>
            <a:off x="3294884" y="46057"/>
            <a:ext cx="2554232" cy="472425"/>
            <a:chOff x="4100740" y="960074"/>
            <a:chExt cx="3405643" cy="629900"/>
          </a:xfrm>
        </p:grpSpPr>
        <p:sp>
          <p:nvSpPr>
            <p:cNvPr id="1048584" name="文本框 46"/>
            <p:cNvSpPr txBox="1"/>
            <p:nvPr/>
          </p:nvSpPr>
          <p:spPr>
            <a:xfrm>
              <a:off x="4100740" y="960074"/>
              <a:ext cx="3405643" cy="553997"/>
            </a:xfrm>
            <a:prstGeom prst="rect">
              <a:avLst/>
            </a:prstGeom>
            <a:noFill/>
          </p:spPr>
          <p:txBody>
            <a:bodyPr wrap="square" rtlCol="0">
              <a:spAutoFit/>
            </a:bodyPr>
            <a:lstStyle/>
            <a:p>
              <a:pPr algn="ctr"/>
              <a:r>
                <a:rPr lang="zh-CN" altLang="en-US" sz="2100" dirty="0">
                  <a:solidFill>
                    <a:srgbClr val="8F608A"/>
                  </a:solidFill>
                  <a:latin typeface="+mj-ea"/>
                  <a:ea typeface="+mj-ea"/>
                  <a:sym typeface="+mn-ea"/>
                </a:rPr>
                <a:t>结果</a:t>
              </a:r>
              <a:endParaRPr lang="en-US" altLang="zh-CN" sz="2100" dirty="0">
                <a:solidFill>
                  <a:srgbClr val="8F608A"/>
                </a:solidFill>
                <a:latin typeface="+mj-ea"/>
                <a:ea typeface="+mj-ea"/>
                <a:sym typeface="+mn-ea"/>
              </a:endParaRPr>
            </a:p>
          </p:txBody>
        </p:sp>
        <p:grpSp>
          <p:nvGrpSpPr>
            <p:cNvPr id="25" name="组合 67"/>
            <p:cNvGrpSpPr/>
            <p:nvPr/>
          </p:nvGrpSpPr>
          <p:grpSpPr>
            <a:xfrm flipV="1">
              <a:off x="4608710" y="1483294"/>
              <a:ext cx="2365430" cy="106680"/>
              <a:chOff x="5512406" y="946363"/>
              <a:chExt cx="1625132" cy="0"/>
            </a:xfrm>
          </p:grpSpPr>
          <p:cxnSp>
            <p:nvCxnSpPr>
              <p:cNvPr id="3145728" name="直接连接符 48"/>
              <p:cNvCxnSpPr>
                <a:cxnSpLocks/>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17" name="日期占位符 6">
            <a:extLst>
              <a:ext uri="{FF2B5EF4-FFF2-40B4-BE49-F238E27FC236}">
                <a16:creationId xmlns:a16="http://schemas.microsoft.com/office/drawing/2014/main" id="{D33A9D33-866D-D143-B784-E0A9B6CB6B2F}"/>
              </a:ext>
            </a:extLst>
          </p:cNvPr>
          <p:cNvSpPr>
            <a:spLocks noGrp="1"/>
          </p:cNvSpPr>
          <p:nvPr>
            <p:ph type="dt" sz="half" idx="10"/>
          </p:nvPr>
        </p:nvSpPr>
        <p:spPr>
          <a:xfrm>
            <a:off x="628650" y="6290204"/>
            <a:ext cx="2057400" cy="273844"/>
          </a:xfrm>
        </p:spPr>
        <p:txBody>
          <a:bodyPr/>
          <a:lstStyle/>
          <a:p>
            <a:fld id="{8DF9683E-E80C-47E1-8D6C-E8E69B1817CA}" type="datetime1">
              <a:rPr lang="zh-CN" altLang="en-US" smtClean="0"/>
              <a:t>2021/6/24</a:t>
            </a:fld>
            <a:endParaRPr lang="zh-CN" altLang="en-US" dirty="0"/>
          </a:p>
        </p:txBody>
      </p:sp>
      <p:sp>
        <p:nvSpPr>
          <p:cNvPr id="18" name="灯片编号占位符 7">
            <a:extLst>
              <a:ext uri="{FF2B5EF4-FFF2-40B4-BE49-F238E27FC236}">
                <a16:creationId xmlns:a16="http://schemas.microsoft.com/office/drawing/2014/main" id="{85BFCA3F-5280-874B-B515-6D811B235BB0}"/>
              </a:ext>
            </a:extLst>
          </p:cNvPr>
          <p:cNvSpPr>
            <a:spLocks noGrp="1"/>
          </p:cNvSpPr>
          <p:nvPr>
            <p:ph type="sldNum" sz="quarter" idx="12"/>
          </p:nvPr>
        </p:nvSpPr>
        <p:spPr>
          <a:xfrm>
            <a:off x="6457950" y="6290204"/>
            <a:ext cx="2057400" cy="273844"/>
          </a:xfrm>
        </p:spPr>
        <p:txBody>
          <a:bodyPr/>
          <a:lstStyle/>
          <a:p>
            <a:fld id="{3D39BEF3-C642-43F7-A951-ECBD4B381009}" type="slidenum">
              <a:rPr lang="zh-CN" altLang="en-US" smtClean="0"/>
              <a:t>13</a:t>
            </a:fld>
            <a:endParaRPr lang="zh-CN" altLang="en-US"/>
          </a:p>
        </p:txBody>
      </p:sp>
      <p:sp>
        <p:nvSpPr>
          <p:cNvPr id="19" name="页脚占位符 8">
            <a:extLst>
              <a:ext uri="{FF2B5EF4-FFF2-40B4-BE49-F238E27FC236}">
                <a16:creationId xmlns:a16="http://schemas.microsoft.com/office/drawing/2014/main" id="{EF94499F-7AC9-8040-AD51-640D8AAC485C}"/>
              </a:ext>
            </a:extLst>
          </p:cNvPr>
          <p:cNvSpPr>
            <a:spLocks noGrp="1"/>
          </p:cNvSpPr>
          <p:nvPr>
            <p:ph type="ftr" sz="quarter" idx="11"/>
          </p:nvPr>
        </p:nvSpPr>
        <p:spPr>
          <a:xfrm>
            <a:off x="3028950" y="6290204"/>
            <a:ext cx="3086100" cy="273844"/>
          </a:xfrm>
        </p:spPr>
        <p:txBody>
          <a:bodyPr/>
          <a:lstStyle/>
          <a:p>
            <a:r>
              <a:rPr lang="en-US"/>
              <a:t>Central South University</a:t>
            </a:r>
            <a:endParaRPr lang="en-US" dirty="0"/>
          </a:p>
        </p:txBody>
      </p:sp>
      <p:sp>
        <p:nvSpPr>
          <p:cNvPr id="7" name="Rectangle 6">
            <a:extLst>
              <a:ext uri="{FF2B5EF4-FFF2-40B4-BE49-F238E27FC236}">
                <a16:creationId xmlns:a16="http://schemas.microsoft.com/office/drawing/2014/main" id="{E6C63DD7-827F-2D42-A0BD-C67A7852925F}"/>
              </a:ext>
            </a:extLst>
          </p:cNvPr>
          <p:cNvSpPr/>
          <p:nvPr/>
        </p:nvSpPr>
        <p:spPr>
          <a:xfrm>
            <a:off x="7033824" y="2488060"/>
            <a:ext cx="1721556" cy="769441"/>
          </a:xfrm>
          <a:prstGeom prst="rect">
            <a:avLst/>
          </a:prstGeom>
        </p:spPr>
        <p:txBody>
          <a:bodyPr wrap="square">
            <a:spAutoFit/>
          </a:bodyPr>
          <a:lstStyle/>
          <a:p>
            <a:r>
              <a:rPr lang="zh-CN" altLang="en-US" sz="1100" dirty="0">
                <a:solidFill>
                  <a:schemeClr val="bg2"/>
                </a:solidFill>
              </a:rPr>
              <a:t>基于多子网生物标志物的风险评分在多种癌症类型验证集的</a:t>
            </a:r>
            <a:r>
              <a:rPr lang="en-US" altLang="zh-CN" sz="1100" dirty="0">
                <a:solidFill>
                  <a:schemeClr val="bg2"/>
                </a:solidFill>
              </a:rPr>
              <a:t>KM</a:t>
            </a:r>
            <a:r>
              <a:rPr lang="zh-CN" altLang="en-US" sz="1100" dirty="0">
                <a:solidFill>
                  <a:schemeClr val="bg2"/>
                </a:solidFill>
              </a:rPr>
              <a:t>分析</a:t>
            </a:r>
          </a:p>
          <a:p>
            <a:endParaRPr lang="en-US" altLang="zh-CN" sz="1100" dirty="0">
              <a:solidFill>
                <a:schemeClr val="bg2"/>
              </a:solidFill>
            </a:endParaRPr>
          </a:p>
        </p:txBody>
      </p:sp>
      <p:pic>
        <p:nvPicPr>
          <p:cNvPr id="3" name="Picture 2">
            <a:extLst>
              <a:ext uri="{FF2B5EF4-FFF2-40B4-BE49-F238E27FC236}">
                <a16:creationId xmlns:a16="http://schemas.microsoft.com/office/drawing/2014/main" id="{89985E94-5E9C-6E49-B02F-8FC429CA6493}"/>
              </a:ext>
            </a:extLst>
          </p:cNvPr>
          <p:cNvPicPr>
            <a:picLocks noChangeAspect="1"/>
          </p:cNvPicPr>
          <p:nvPr/>
        </p:nvPicPr>
        <p:blipFill>
          <a:blip r:embed="rId3"/>
          <a:stretch>
            <a:fillRect/>
          </a:stretch>
        </p:blipFill>
        <p:spPr>
          <a:xfrm>
            <a:off x="901684" y="556603"/>
            <a:ext cx="5979175" cy="5733602"/>
          </a:xfrm>
          <a:prstGeom prst="rect">
            <a:avLst/>
          </a:prstGeom>
        </p:spPr>
      </p:pic>
    </p:spTree>
    <p:extLst>
      <p:ext uri="{BB962C8B-B14F-4D97-AF65-F5344CB8AC3E}">
        <p14:creationId xmlns:p14="http://schemas.microsoft.com/office/powerpoint/2010/main" val="3313859081"/>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6">
            <a:extLst>
              <a:ext uri="{FF2B5EF4-FFF2-40B4-BE49-F238E27FC236}">
                <a16:creationId xmlns:a16="http://schemas.microsoft.com/office/drawing/2014/main" id="{D33A9D33-866D-D143-B784-E0A9B6CB6B2F}"/>
              </a:ext>
            </a:extLst>
          </p:cNvPr>
          <p:cNvSpPr>
            <a:spLocks noGrp="1"/>
          </p:cNvSpPr>
          <p:nvPr>
            <p:ph type="dt" sz="half" idx="10"/>
          </p:nvPr>
        </p:nvSpPr>
        <p:spPr>
          <a:xfrm>
            <a:off x="628650" y="6290204"/>
            <a:ext cx="2057400" cy="273844"/>
          </a:xfrm>
        </p:spPr>
        <p:txBody>
          <a:bodyPr/>
          <a:lstStyle/>
          <a:p>
            <a:fld id="{8DF9683E-E80C-47E1-8D6C-E8E69B1817CA}" type="datetime1">
              <a:rPr lang="zh-CN" altLang="en-US" smtClean="0"/>
              <a:t>2021/6/24</a:t>
            </a:fld>
            <a:endParaRPr lang="zh-CN" altLang="en-US" dirty="0"/>
          </a:p>
        </p:txBody>
      </p:sp>
      <p:sp>
        <p:nvSpPr>
          <p:cNvPr id="18" name="灯片编号占位符 7">
            <a:extLst>
              <a:ext uri="{FF2B5EF4-FFF2-40B4-BE49-F238E27FC236}">
                <a16:creationId xmlns:a16="http://schemas.microsoft.com/office/drawing/2014/main" id="{85BFCA3F-5280-874B-B515-6D811B235BB0}"/>
              </a:ext>
            </a:extLst>
          </p:cNvPr>
          <p:cNvSpPr>
            <a:spLocks noGrp="1"/>
          </p:cNvSpPr>
          <p:nvPr>
            <p:ph type="sldNum" sz="quarter" idx="12"/>
          </p:nvPr>
        </p:nvSpPr>
        <p:spPr>
          <a:xfrm>
            <a:off x="6457950" y="6290204"/>
            <a:ext cx="2057400" cy="273844"/>
          </a:xfrm>
        </p:spPr>
        <p:txBody>
          <a:bodyPr/>
          <a:lstStyle/>
          <a:p>
            <a:fld id="{3D39BEF3-C642-43F7-A951-ECBD4B381009}" type="slidenum">
              <a:rPr lang="zh-CN" altLang="en-US" smtClean="0"/>
              <a:t>14</a:t>
            </a:fld>
            <a:endParaRPr lang="zh-CN" altLang="en-US"/>
          </a:p>
        </p:txBody>
      </p:sp>
      <p:sp>
        <p:nvSpPr>
          <p:cNvPr id="19" name="页脚占位符 8">
            <a:extLst>
              <a:ext uri="{FF2B5EF4-FFF2-40B4-BE49-F238E27FC236}">
                <a16:creationId xmlns:a16="http://schemas.microsoft.com/office/drawing/2014/main" id="{EF94499F-7AC9-8040-AD51-640D8AAC485C}"/>
              </a:ext>
            </a:extLst>
          </p:cNvPr>
          <p:cNvSpPr>
            <a:spLocks noGrp="1"/>
          </p:cNvSpPr>
          <p:nvPr>
            <p:ph type="ftr" sz="quarter" idx="11"/>
          </p:nvPr>
        </p:nvSpPr>
        <p:spPr>
          <a:xfrm>
            <a:off x="3028950" y="6290204"/>
            <a:ext cx="3086100" cy="273844"/>
          </a:xfrm>
        </p:spPr>
        <p:txBody>
          <a:bodyPr/>
          <a:lstStyle/>
          <a:p>
            <a:r>
              <a:rPr lang="en-US"/>
              <a:t>Central South University</a:t>
            </a:r>
            <a:endParaRPr lang="en-US" dirty="0"/>
          </a:p>
        </p:txBody>
      </p:sp>
      <p:pic>
        <p:nvPicPr>
          <p:cNvPr id="3" name="Picture 2">
            <a:extLst>
              <a:ext uri="{FF2B5EF4-FFF2-40B4-BE49-F238E27FC236}">
                <a16:creationId xmlns:a16="http://schemas.microsoft.com/office/drawing/2014/main" id="{5D85C4A5-2D3F-484E-9FA6-D896FE243261}"/>
              </a:ext>
            </a:extLst>
          </p:cNvPr>
          <p:cNvPicPr>
            <a:picLocks noChangeAspect="1"/>
          </p:cNvPicPr>
          <p:nvPr/>
        </p:nvPicPr>
        <p:blipFill>
          <a:blip r:embed="rId3"/>
          <a:stretch>
            <a:fillRect/>
          </a:stretch>
        </p:blipFill>
        <p:spPr>
          <a:xfrm>
            <a:off x="1247131" y="69687"/>
            <a:ext cx="5210819" cy="6290204"/>
          </a:xfrm>
          <a:prstGeom prst="rect">
            <a:avLst/>
          </a:prstGeom>
        </p:spPr>
      </p:pic>
      <p:sp>
        <p:nvSpPr>
          <p:cNvPr id="4" name="Rectangle 3">
            <a:extLst>
              <a:ext uri="{FF2B5EF4-FFF2-40B4-BE49-F238E27FC236}">
                <a16:creationId xmlns:a16="http://schemas.microsoft.com/office/drawing/2014/main" id="{2B727669-D5D3-B24C-88AE-FF0894D70174}"/>
              </a:ext>
            </a:extLst>
          </p:cNvPr>
          <p:cNvSpPr/>
          <p:nvPr/>
        </p:nvSpPr>
        <p:spPr>
          <a:xfrm>
            <a:off x="6457950" y="1841118"/>
            <a:ext cx="2389935" cy="2677656"/>
          </a:xfrm>
          <a:prstGeom prst="rect">
            <a:avLst/>
          </a:prstGeom>
        </p:spPr>
        <p:txBody>
          <a:bodyPr wrap="square">
            <a:spAutoFit/>
          </a:bodyPr>
          <a:lstStyle/>
          <a:p>
            <a:pPr marL="228600" indent="-228600">
              <a:buAutoNum type="alphaLcPeriod"/>
            </a:pPr>
            <a:r>
              <a:rPr lang="zh-CN" altLang="en-US" sz="1200" dirty="0">
                <a:solidFill>
                  <a:schemeClr val="bg2"/>
                </a:solidFill>
                <a:latin typeface="Arial" panose="020B0604020202020204" pitchFamily="34" charset="0"/>
              </a:rPr>
              <a:t>使用</a:t>
            </a:r>
            <a:r>
              <a:rPr lang="en-US" sz="1200" dirty="0">
                <a:solidFill>
                  <a:schemeClr val="bg2"/>
                </a:solidFill>
                <a:latin typeface="Arial" panose="020B0604020202020204" pitchFamily="34" charset="0"/>
              </a:rPr>
              <a:t>top </a:t>
            </a:r>
            <a:r>
              <a:rPr lang="en-US" sz="1200" dirty="0" err="1">
                <a:solidFill>
                  <a:schemeClr val="bg2"/>
                </a:solidFill>
                <a:latin typeface="Arial" panose="020B0604020202020204" pitchFamily="34" charset="0"/>
              </a:rPr>
              <a:t>n</a:t>
            </a:r>
            <a:r>
              <a:rPr lang="en-US" sz="1200" baseline="-25000" dirty="0" err="1">
                <a:solidFill>
                  <a:schemeClr val="bg2"/>
                </a:solidFill>
                <a:latin typeface="Arial" panose="020B0604020202020204" pitchFamily="34" charset="0"/>
              </a:rPr>
              <a:t>Breast</a:t>
            </a:r>
            <a:r>
              <a:rPr lang="en-US" sz="1200" dirty="0">
                <a:solidFill>
                  <a:schemeClr val="bg2"/>
                </a:solidFill>
                <a:latin typeface="Arial" panose="020B0604020202020204" pitchFamily="34" charset="0"/>
              </a:rPr>
              <a:t>=50</a:t>
            </a:r>
            <a:r>
              <a:rPr lang="zh-CN" altLang="en-US" sz="1200" dirty="0">
                <a:solidFill>
                  <a:schemeClr val="bg2"/>
                </a:solidFill>
                <a:latin typeface="Arial" panose="020B0604020202020204" pitchFamily="34" charset="0"/>
              </a:rPr>
              <a:t>个子网络估计患者风险得分的热图。列协变量显示基于</a:t>
            </a:r>
            <a:r>
              <a:rPr lang="en-US" sz="1200" dirty="0">
                <a:solidFill>
                  <a:schemeClr val="bg2"/>
                </a:solidFill>
                <a:latin typeface="Arial" panose="020B0604020202020204" pitchFamily="34" charset="0"/>
              </a:rPr>
              <a:t>PAM50</a:t>
            </a:r>
            <a:r>
              <a:rPr lang="zh-CN" altLang="en-US" sz="1200" dirty="0">
                <a:solidFill>
                  <a:schemeClr val="bg2"/>
                </a:solidFill>
                <a:latin typeface="Arial" panose="020B0604020202020204" pitchFamily="34" charset="0"/>
              </a:rPr>
              <a:t>的乳腺癌亚型和</a:t>
            </a:r>
            <a:r>
              <a:rPr lang="en-US" sz="1200" dirty="0">
                <a:solidFill>
                  <a:schemeClr val="bg2"/>
                </a:solidFill>
                <a:latin typeface="Arial" panose="020B0604020202020204" pitchFamily="34" charset="0"/>
              </a:rPr>
              <a:t>SIMMS</a:t>
            </a:r>
            <a:r>
              <a:rPr lang="zh-CN" altLang="en-US" sz="1200" dirty="0">
                <a:solidFill>
                  <a:schemeClr val="bg2"/>
                </a:solidFill>
                <a:latin typeface="Arial" panose="020B0604020202020204" pitchFamily="34" charset="0"/>
              </a:rPr>
              <a:t>预测的风险组的患者分类。行协变量表示子网络路径的功能类别。</a:t>
            </a:r>
            <a:endParaRPr lang="en-US" altLang="zh-CN" sz="1200" dirty="0">
              <a:solidFill>
                <a:schemeClr val="bg2"/>
              </a:solidFill>
              <a:latin typeface="Arial" panose="020B0604020202020204" pitchFamily="34" charset="0"/>
            </a:endParaRPr>
          </a:p>
          <a:p>
            <a:pPr marL="228600" indent="-228600">
              <a:buAutoNum type="alphaLcPeriod"/>
            </a:pPr>
            <a:endParaRPr lang="en-US" sz="1200" dirty="0">
              <a:solidFill>
                <a:schemeClr val="bg2"/>
              </a:solidFill>
              <a:latin typeface="Arial" panose="020B0604020202020204" pitchFamily="34" charset="0"/>
            </a:endParaRPr>
          </a:p>
          <a:p>
            <a:pPr marL="228600" indent="-228600">
              <a:buAutoNum type="alphaLcPeriod"/>
            </a:pPr>
            <a:r>
              <a:rPr lang="zh-CN" altLang="en-US" sz="1200" dirty="0">
                <a:solidFill>
                  <a:schemeClr val="bg2"/>
                </a:solidFill>
              </a:rPr>
              <a:t>基于子网络风险评分的（</a:t>
            </a:r>
            <a:r>
              <a:rPr lang="en-US" altLang="zh-CN" sz="1200" dirty="0">
                <a:solidFill>
                  <a:schemeClr val="bg2"/>
                </a:solidFill>
              </a:rPr>
              <a:t>top </a:t>
            </a:r>
            <a:r>
              <a:rPr lang="en-US" altLang="zh-CN" sz="1200" dirty="0" err="1">
                <a:solidFill>
                  <a:schemeClr val="bg2"/>
                </a:solidFill>
              </a:rPr>
              <a:t>n</a:t>
            </a:r>
            <a:r>
              <a:rPr lang="en-US" altLang="zh-CN" sz="1200" baseline="-25000" dirty="0" err="1">
                <a:solidFill>
                  <a:schemeClr val="bg2"/>
                </a:solidFill>
              </a:rPr>
              <a:t>Breast</a:t>
            </a:r>
            <a:r>
              <a:rPr lang="en-US" altLang="zh-CN" sz="1200" dirty="0">
                <a:solidFill>
                  <a:schemeClr val="bg2"/>
                </a:solidFill>
              </a:rPr>
              <a:t>=50</a:t>
            </a:r>
            <a:r>
              <a:rPr lang="zh-CN" altLang="en-US" sz="1200" dirty="0">
                <a:solidFill>
                  <a:schemeClr val="bg2"/>
                </a:solidFill>
              </a:rPr>
              <a:t>个子网络）的患者之间相关性聚类热图</a:t>
            </a:r>
            <a:endParaRPr lang="en-US" altLang="zh-CN" sz="1200" dirty="0">
              <a:solidFill>
                <a:schemeClr val="bg2"/>
              </a:solidFill>
            </a:endParaRPr>
          </a:p>
          <a:p>
            <a:pPr marL="228600" indent="-228600">
              <a:buAutoNum type="alphaLcPeriod"/>
            </a:pPr>
            <a:endParaRPr lang="en-US" sz="1200" dirty="0">
              <a:solidFill>
                <a:schemeClr val="bg2"/>
              </a:solidFill>
            </a:endParaRPr>
          </a:p>
          <a:p>
            <a:pPr marL="228600" indent="-228600">
              <a:buAutoNum type="alphaLcPeriod"/>
            </a:pPr>
            <a:r>
              <a:rPr lang="zh-CN" altLang="en-US" sz="1200" dirty="0">
                <a:solidFill>
                  <a:schemeClr val="bg2"/>
                </a:solidFill>
              </a:rPr>
              <a:t>不同乳腺癌亚型的</a:t>
            </a:r>
            <a:r>
              <a:rPr lang="en-US" altLang="zh-CN" sz="1200" dirty="0">
                <a:solidFill>
                  <a:schemeClr val="bg2"/>
                </a:solidFill>
              </a:rPr>
              <a:t>SIMMS</a:t>
            </a:r>
            <a:r>
              <a:rPr lang="zh-CN" altLang="en-US" sz="1200" dirty="0">
                <a:solidFill>
                  <a:schemeClr val="bg2"/>
                </a:solidFill>
              </a:rPr>
              <a:t>特异性标记物（多变量</a:t>
            </a:r>
            <a:r>
              <a:rPr lang="en-US" altLang="zh-CN" sz="1200" dirty="0">
                <a:solidFill>
                  <a:schemeClr val="bg2"/>
                </a:solidFill>
              </a:rPr>
              <a:t>Cox</a:t>
            </a:r>
            <a:r>
              <a:rPr lang="zh-CN" altLang="en-US" sz="1200" dirty="0">
                <a:solidFill>
                  <a:schemeClr val="bg2"/>
                </a:solidFill>
              </a:rPr>
              <a:t>比例风险模型）的</a:t>
            </a:r>
            <a:r>
              <a:rPr lang="en-US" altLang="zh-CN" sz="1200" dirty="0">
                <a:solidFill>
                  <a:schemeClr val="bg2"/>
                </a:solidFill>
              </a:rPr>
              <a:t>HR</a:t>
            </a:r>
            <a:r>
              <a:rPr lang="zh-CN" altLang="en-US" sz="1200" dirty="0">
                <a:solidFill>
                  <a:schemeClr val="bg2"/>
                </a:solidFill>
              </a:rPr>
              <a:t>和</a:t>
            </a:r>
            <a:r>
              <a:rPr lang="en-US" altLang="zh-CN" sz="1200" dirty="0">
                <a:solidFill>
                  <a:schemeClr val="bg2"/>
                </a:solidFill>
              </a:rPr>
              <a:t>95%CI</a:t>
            </a:r>
            <a:endParaRPr lang="en-CN" sz="1200" dirty="0">
              <a:solidFill>
                <a:schemeClr val="bg2"/>
              </a:solidFill>
            </a:endParaRPr>
          </a:p>
        </p:txBody>
      </p:sp>
    </p:spTree>
    <p:extLst>
      <p:ext uri="{BB962C8B-B14F-4D97-AF65-F5344CB8AC3E}">
        <p14:creationId xmlns:p14="http://schemas.microsoft.com/office/powerpoint/2010/main" val="2379533166"/>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6">
            <a:extLst>
              <a:ext uri="{FF2B5EF4-FFF2-40B4-BE49-F238E27FC236}">
                <a16:creationId xmlns:a16="http://schemas.microsoft.com/office/drawing/2014/main" id="{D33A9D33-866D-D143-B784-E0A9B6CB6B2F}"/>
              </a:ext>
            </a:extLst>
          </p:cNvPr>
          <p:cNvSpPr>
            <a:spLocks noGrp="1"/>
          </p:cNvSpPr>
          <p:nvPr>
            <p:ph type="dt" sz="half" idx="10"/>
          </p:nvPr>
        </p:nvSpPr>
        <p:spPr>
          <a:xfrm>
            <a:off x="628650" y="6290204"/>
            <a:ext cx="2057400" cy="273844"/>
          </a:xfrm>
        </p:spPr>
        <p:txBody>
          <a:bodyPr/>
          <a:lstStyle/>
          <a:p>
            <a:fld id="{8DF9683E-E80C-47E1-8D6C-E8E69B1817CA}" type="datetime1">
              <a:rPr lang="zh-CN" altLang="en-US" smtClean="0"/>
              <a:t>2021/6/24</a:t>
            </a:fld>
            <a:endParaRPr lang="zh-CN" altLang="en-US" dirty="0"/>
          </a:p>
        </p:txBody>
      </p:sp>
      <p:sp>
        <p:nvSpPr>
          <p:cNvPr id="18" name="灯片编号占位符 7">
            <a:extLst>
              <a:ext uri="{FF2B5EF4-FFF2-40B4-BE49-F238E27FC236}">
                <a16:creationId xmlns:a16="http://schemas.microsoft.com/office/drawing/2014/main" id="{85BFCA3F-5280-874B-B515-6D811B235BB0}"/>
              </a:ext>
            </a:extLst>
          </p:cNvPr>
          <p:cNvSpPr>
            <a:spLocks noGrp="1"/>
          </p:cNvSpPr>
          <p:nvPr>
            <p:ph type="sldNum" sz="quarter" idx="12"/>
          </p:nvPr>
        </p:nvSpPr>
        <p:spPr>
          <a:xfrm>
            <a:off x="6457950" y="6290204"/>
            <a:ext cx="2057400" cy="273844"/>
          </a:xfrm>
        </p:spPr>
        <p:txBody>
          <a:bodyPr/>
          <a:lstStyle/>
          <a:p>
            <a:fld id="{3D39BEF3-C642-43F7-A951-ECBD4B381009}" type="slidenum">
              <a:rPr lang="zh-CN" altLang="en-US" smtClean="0"/>
              <a:t>15</a:t>
            </a:fld>
            <a:endParaRPr lang="zh-CN" altLang="en-US"/>
          </a:p>
        </p:txBody>
      </p:sp>
      <p:sp>
        <p:nvSpPr>
          <p:cNvPr id="19" name="页脚占位符 8">
            <a:extLst>
              <a:ext uri="{FF2B5EF4-FFF2-40B4-BE49-F238E27FC236}">
                <a16:creationId xmlns:a16="http://schemas.microsoft.com/office/drawing/2014/main" id="{EF94499F-7AC9-8040-AD51-640D8AAC485C}"/>
              </a:ext>
            </a:extLst>
          </p:cNvPr>
          <p:cNvSpPr>
            <a:spLocks noGrp="1"/>
          </p:cNvSpPr>
          <p:nvPr>
            <p:ph type="ftr" sz="quarter" idx="11"/>
          </p:nvPr>
        </p:nvSpPr>
        <p:spPr>
          <a:xfrm>
            <a:off x="3028950" y="6290204"/>
            <a:ext cx="3086100" cy="273844"/>
          </a:xfrm>
        </p:spPr>
        <p:txBody>
          <a:bodyPr/>
          <a:lstStyle/>
          <a:p>
            <a:r>
              <a:rPr lang="en-US"/>
              <a:t>Central South University</a:t>
            </a:r>
            <a:endParaRPr lang="en-US" dirty="0"/>
          </a:p>
        </p:txBody>
      </p:sp>
      <p:sp>
        <p:nvSpPr>
          <p:cNvPr id="4" name="Rectangle 3">
            <a:extLst>
              <a:ext uri="{FF2B5EF4-FFF2-40B4-BE49-F238E27FC236}">
                <a16:creationId xmlns:a16="http://schemas.microsoft.com/office/drawing/2014/main" id="{2B727669-D5D3-B24C-88AE-FF0894D70174}"/>
              </a:ext>
            </a:extLst>
          </p:cNvPr>
          <p:cNvSpPr/>
          <p:nvPr/>
        </p:nvSpPr>
        <p:spPr>
          <a:xfrm>
            <a:off x="6469669" y="612844"/>
            <a:ext cx="2389935" cy="5632311"/>
          </a:xfrm>
          <a:prstGeom prst="rect">
            <a:avLst/>
          </a:prstGeom>
        </p:spPr>
        <p:txBody>
          <a:bodyPr wrap="square">
            <a:spAutoFit/>
          </a:bodyPr>
          <a:lstStyle/>
          <a:p>
            <a:pPr marL="228600" indent="-228600">
              <a:buAutoNum type="alphaLcPeriod"/>
            </a:pPr>
            <a:r>
              <a:rPr lang="zh-CN" altLang="en-US" sz="1200" dirty="0">
                <a:solidFill>
                  <a:schemeClr val="bg2"/>
                </a:solidFill>
                <a:latin typeface="Arial" panose="020B0604020202020204" pitchFamily="34" charset="0"/>
              </a:rPr>
              <a:t>根据</a:t>
            </a:r>
            <a:r>
              <a:rPr lang="en-US" altLang="zh-CN" sz="1200" dirty="0">
                <a:solidFill>
                  <a:schemeClr val="bg2"/>
                </a:solidFill>
                <a:latin typeface="Arial" panose="020B0604020202020204" pitchFamily="34" charset="0"/>
              </a:rPr>
              <a:t>SIMMS</a:t>
            </a:r>
            <a:r>
              <a:rPr lang="zh-CN" altLang="en-US" sz="1200" dirty="0">
                <a:solidFill>
                  <a:schemeClr val="bg2"/>
                </a:solidFill>
                <a:latin typeface="Arial" panose="020B0604020202020204" pitchFamily="34" charset="0"/>
              </a:rPr>
              <a:t>风险评分（</a:t>
            </a:r>
            <a:r>
              <a:rPr lang="en-US" altLang="zh-CN" sz="1200" dirty="0">
                <a:solidFill>
                  <a:schemeClr val="bg2"/>
                </a:solidFill>
                <a:latin typeface="Arial" panose="020B0604020202020204" pitchFamily="34" charset="0"/>
              </a:rPr>
              <a:t>4</a:t>
            </a:r>
            <a:r>
              <a:rPr lang="zh-CN" altLang="en-US" sz="1200" dirty="0">
                <a:solidFill>
                  <a:schemeClr val="bg2"/>
                </a:solidFill>
                <a:latin typeface="Arial" panose="020B0604020202020204" pitchFamily="34" charset="0"/>
              </a:rPr>
              <a:t>个代表</a:t>
            </a:r>
            <a:r>
              <a:rPr lang="en-US" altLang="zh-CN" sz="1200" dirty="0">
                <a:solidFill>
                  <a:schemeClr val="bg2"/>
                </a:solidFill>
                <a:latin typeface="Arial" panose="020B0604020202020204" pitchFamily="34" charset="0"/>
              </a:rPr>
              <a:t>PI3K-signaling pathway </a:t>
            </a:r>
            <a:r>
              <a:rPr lang="zh-CN" altLang="en-US" sz="1200" dirty="0">
                <a:solidFill>
                  <a:schemeClr val="bg2"/>
                </a:solidFill>
                <a:latin typeface="Arial" panose="020B0604020202020204" pitchFamily="34" charset="0"/>
              </a:rPr>
              <a:t>的</a:t>
            </a:r>
            <a:r>
              <a:rPr lang="en-US" altLang="zh-CN" sz="1200" dirty="0">
                <a:solidFill>
                  <a:schemeClr val="bg2"/>
                </a:solidFill>
                <a:latin typeface="Arial" panose="020B0604020202020204" pitchFamily="34" charset="0"/>
              </a:rPr>
              <a:t>modules</a:t>
            </a:r>
            <a:r>
              <a:rPr lang="zh-CN" altLang="en-US" sz="1200" dirty="0">
                <a:solidFill>
                  <a:schemeClr val="bg2"/>
                </a:solidFill>
                <a:latin typeface="Arial" panose="020B0604020202020204" pitchFamily="34" charset="0"/>
              </a:rPr>
              <a:t>）和临床协变量（</a:t>
            </a:r>
            <a:r>
              <a:rPr lang="en-US" altLang="zh-CN" sz="1200" dirty="0">
                <a:solidFill>
                  <a:schemeClr val="bg2"/>
                </a:solidFill>
                <a:latin typeface="Arial" panose="020B0604020202020204" pitchFamily="34" charset="0"/>
              </a:rPr>
              <a:t>N-stage</a:t>
            </a:r>
            <a:r>
              <a:rPr lang="zh-CN" altLang="en-US" sz="1200" dirty="0">
                <a:solidFill>
                  <a:schemeClr val="bg2"/>
                </a:solidFill>
                <a:latin typeface="Arial" panose="020B0604020202020204" pitchFamily="34" charset="0"/>
              </a:rPr>
              <a:t>和肿瘤大小）训练的预后模型的独立验证。风险评分估计分为来自</a:t>
            </a:r>
            <a:r>
              <a:rPr lang="en-US" altLang="zh-CN" sz="1200" dirty="0">
                <a:solidFill>
                  <a:schemeClr val="bg2"/>
                </a:solidFill>
                <a:latin typeface="Arial" panose="020B0604020202020204" pitchFamily="34" charset="0"/>
              </a:rPr>
              <a:t>TEAM</a:t>
            </a:r>
            <a:r>
              <a:rPr lang="zh-CN" altLang="en-US" sz="1200" dirty="0">
                <a:solidFill>
                  <a:schemeClr val="bg2"/>
                </a:solidFill>
                <a:latin typeface="Arial" panose="020B0604020202020204" pitchFamily="34" charset="0"/>
              </a:rPr>
              <a:t>训练队列的四分位数；将各组与</a:t>
            </a:r>
            <a:r>
              <a:rPr lang="en-US" altLang="zh-CN" sz="1200" dirty="0">
                <a:solidFill>
                  <a:schemeClr val="bg2"/>
                </a:solidFill>
                <a:latin typeface="Arial" panose="020B0604020202020204" pitchFamily="34" charset="0"/>
              </a:rPr>
              <a:t>Q1</a:t>
            </a:r>
            <a:r>
              <a:rPr lang="zh-CN" altLang="en-US" sz="1200" dirty="0">
                <a:solidFill>
                  <a:schemeClr val="bg2"/>
                </a:solidFill>
                <a:latin typeface="Arial" panose="020B0604020202020204" pitchFamily="34" charset="0"/>
              </a:rPr>
              <a:t>进行比较。用</a:t>
            </a:r>
            <a:r>
              <a:rPr lang="en-US" altLang="zh-CN" sz="1200" dirty="0">
                <a:solidFill>
                  <a:schemeClr val="bg2"/>
                </a:solidFill>
                <a:latin typeface="Arial" panose="020B0604020202020204" pitchFamily="34" charset="0"/>
              </a:rPr>
              <a:t>Cox</a:t>
            </a:r>
            <a:r>
              <a:rPr lang="zh-CN" altLang="en-US" sz="1200" dirty="0">
                <a:solidFill>
                  <a:schemeClr val="bg2"/>
                </a:solidFill>
                <a:latin typeface="Arial" panose="020B0604020202020204" pitchFamily="34" charset="0"/>
              </a:rPr>
              <a:t>比例风险模型估计风险比，用对数秩检验评估四组间的异质性，估计生存差异的显著性。</a:t>
            </a:r>
            <a:endParaRPr lang="en-US" altLang="zh-CN" sz="1200" dirty="0">
              <a:solidFill>
                <a:schemeClr val="bg2"/>
              </a:solidFill>
              <a:latin typeface="Arial" panose="020B0604020202020204" pitchFamily="34" charset="0"/>
            </a:endParaRPr>
          </a:p>
          <a:p>
            <a:pPr marL="228600" indent="-228600">
              <a:buAutoNum type="alphaLcPeriod"/>
            </a:pPr>
            <a:endParaRPr lang="en-US" sz="1200" dirty="0">
              <a:solidFill>
                <a:schemeClr val="bg2"/>
              </a:solidFill>
              <a:latin typeface="Arial" panose="020B0604020202020204" pitchFamily="34" charset="0"/>
            </a:endParaRPr>
          </a:p>
          <a:p>
            <a:pPr marL="228600" indent="-228600">
              <a:buAutoNum type="alphaLcPeriod"/>
            </a:pPr>
            <a:r>
              <a:rPr lang="en-US" altLang="zh-CN" sz="1200" dirty="0">
                <a:solidFill>
                  <a:schemeClr val="bg2"/>
                </a:solidFill>
              </a:rPr>
              <a:t>TEAM</a:t>
            </a:r>
            <a:r>
              <a:rPr lang="zh-CN" altLang="en-US" sz="1200" dirty="0">
                <a:solidFill>
                  <a:schemeClr val="bg2"/>
                </a:solidFill>
              </a:rPr>
              <a:t>验证队列中患者风险得分的分布（</a:t>
            </a:r>
            <a:r>
              <a:rPr lang="en-US" altLang="zh-CN" sz="1200" dirty="0">
                <a:solidFill>
                  <a:schemeClr val="bg2"/>
                </a:solidFill>
              </a:rPr>
              <a:t>top</a:t>
            </a:r>
            <a:r>
              <a:rPr lang="zh-CN" altLang="en-US" sz="1200" dirty="0">
                <a:solidFill>
                  <a:schemeClr val="bg2"/>
                </a:solidFill>
              </a:rPr>
              <a:t> </a:t>
            </a:r>
            <a:r>
              <a:rPr lang="en-US" altLang="zh-CN" sz="1200" dirty="0">
                <a:solidFill>
                  <a:schemeClr val="bg2"/>
                </a:solidFill>
              </a:rPr>
              <a:t>panel</a:t>
            </a:r>
            <a:r>
              <a:rPr lang="zh-CN" altLang="en-US" sz="1200" dirty="0">
                <a:solidFill>
                  <a:schemeClr val="bg2"/>
                </a:solidFill>
              </a:rPr>
              <a:t>）。</a:t>
            </a:r>
            <a:r>
              <a:rPr lang="en-US" altLang="zh-CN" sz="1200" dirty="0">
                <a:solidFill>
                  <a:schemeClr val="bg2"/>
                </a:solidFill>
              </a:rPr>
              <a:t>bottom</a:t>
            </a:r>
            <a:r>
              <a:rPr lang="zh-CN" altLang="en-US" sz="1200" dirty="0">
                <a:solidFill>
                  <a:schemeClr val="bg2"/>
                </a:solidFill>
              </a:rPr>
              <a:t> </a:t>
            </a:r>
            <a:r>
              <a:rPr lang="en-US" altLang="zh-CN" sz="1200" dirty="0">
                <a:solidFill>
                  <a:schemeClr val="bg2"/>
                </a:solidFill>
              </a:rPr>
              <a:t>panel</a:t>
            </a:r>
            <a:r>
              <a:rPr lang="zh-CN" altLang="en-US" sz="1200" dirty="0">
                <a:solidFill>
                  <a:schemeClr val="bg2"/>
                </a:solidFill>
              </a:rPr>
              <a:t>显示了预测的</a:t>
            </a:r>
            <a:r>
              <a:rPr lang="en-US" altLang="zh-CN" sz="1200" dirty="0">
                <a:solidFill>
                  <a:schemeClr val="bg2"/>
                </a:solidFill>
              </a:rPr>
              <a:t>5</a:t>
            </a:r>
            <a:r>
              <a:rPr lang="zh-CN" altLang="en-US" sz="1200" dirty="0">
                <a:solidFill>
                  <a:schemeClr val="bg2"/>
                </a:solidFill>
              </a:rPr>
              <a:t>年复发概率（实线）和</a:t>
            </a:r>
            <a:r>
              <a:rPr lang="en-US" altLang="zh-CN" sz="1200" dirty="0">
                <a:solidFill>
                  <a:schemeClr val="bg2"/>
                </a:solidFill>
              </a:rPr>
              <a:t>95%</a:t>
            </a:r>
            <a:r>
              <a:rPr lang="zh-CN" altLang="en-US" sz="1200" dirty="0">
                <a:solidFill>
                  <a:schemeClr val="bg2"/>
                </a:solidFill>
              </a:rPr>
              <a:t>置信区间（虚线）作为患者风险评分的函数。垂直的黑色虚线表示训练集风险得分中值</a:t>
            </a:r>
            <a:endParaRPr lang="en-US" sz="1200" dirty="0">
              <a:solidFill>
                <a:schemeClr val="bg2"/>
              </a:solidFill>
            </a:endParaRPr>
          </a:p>
          <a:p>
            <a:pPr marL="228600" indent="-228600">
              <a:buAutoNum type="alphaLcPeriod"/>
            </a:pPr>
            <a:endParaRPr lang="en-US" altLang="zh-CN" sz="1200" dirty="0">
              <a:solidFill>
                <a:schemeClr val="bg2"/>
              </a:solidFill>
            </a:endParaRPr>
          </a:p>
          <a:p>
            <a:pPr marL="228600" indent="-228600">
              <a:buAutoNum type="alphaLcPeriod"/>
            </a:pPr>
            <a:r>
              <a:rPr lang="zh-CN" altLang="en-US" sz="1200" dirty="0">
                <a:solidFill>
                  <a:schemeClr val="bg2"/>
                </a:solidFill>
              </a:rPr>
              <a:t>用</a:t>
            </a:r>
            <a:r>
              <a:rPr lang="en-US" altLang="zh-CN" sz="1200" dirty="0">
                <a:solidFill>
                  <a:schemeClr val="bg2"/>
                </a:solidFill>
              </a:rPr>
              <a:t>IHC4</a:t>
            </a:r>
            <a:r>
              <a:rPr lang="zh-CN" altLang="en-US" sz="1200" dirty="0">
                <a:solidFill>
                  <a:schemeClr val="bg2"/>
                </a:solidFill>
              </a:rPr>
              <a:t>蛋白质模型（临床验证的基于蛋白质的风险预测因子）预测在</a:t>
            </a:r>
            <a:r>
              <a:rPr lang="en-US" altLang="zh-CN" sz="1200" dirty="0">
                <a:solidFill>
                  <a:schemeClr val="bg2"/>
                </a:solidFill>
                <a:latin typeface="Arial" panose="020B0604020202020204" pitchFamily="34" charset="0"/>
              </a:rPr>
              <a:t>TEAM</a:t>
            </a:r>
            <a:r>
              <a:rPr lang="zh-CN" altLang="en-US" sz="1200" dirty="0">
                <a:solidFill>
                  <a:schemeClr val="bg2"/>
                </a:solidFill>
                <a:latin typeface="Arial" panose="020B0604020202020204" pitchFamily="34" charset="0"/>
              </a:rPr>
              <a:t>训练队列的预后模型独立验证</a:t>
            </a:r>
            <a:endParaRPr lang="en-US" altLang="zh-CN" sz="1200" dirty="0">
              <a:solidFill>
                <a:schemeClr val="bg2"/>
              </a:solidFill>
              <a:latin typeface="Arial" panose="020B0604020202020204" pitchFamily="34" charset="0"/>
            </a:endParaRPr>
          </a:p>
          <a:p>
            <a:pPr marL="228600" indent="-228600">
              <a:buAutoNum type="alphaLcPeriod"/>
            </a:pPr>
            <a:endParaRPr lang="en-US" sz="1200" dirty="0">
              <a:solidFill>
                <a:schemeClr val="bg2"/>
              </a:solidFill>
              <a:latin typeface="Arial" panose="020B0604020202020204" pitchFamily="34" charset="0"/>
            </a:endParaRPr>
          </a:p>
          <a:p>
            <a:pPr marL="228600" indent="-228600">
              <a:buAutoNum type="alphaLcPeriod"/>
            </a:pPr>
            <a:r>
              <a:rPr lang="zh-CN" altLang="en-US" sz="1200" dirty="0">
                <a:solidFill>
                  <a:schemeClr val="bg2"/>
                </a:solidFill>
              </a:rPr>
              <a:t>以</a:t>
            </a:r>
            <a:r>
              <a:rPr lang="en-US" altLang="zh-CN" sz="1200" dirty="0">
                <a:solidFill>
                  <a:schemeClr val="bg2"/>
                </a:solidFill>
              </a:rPr>
              <a:t>AUC</a:t>
            </a:r>
            <a:r>
              <a:rPr lang="zh-CN" altLang="en-US" sz="1200" dirty="0">
                <a:solidFill>
                  <a:schemeClr val="bg2"/>
                </a:solidFill>
              </a:rPr>
              <a:t>为性能指标的</a:t>
            </a:r>
            <a:r>
              <a:rPr lang="en-US" sz="1200" dirty="0">
                <a:solidFill>
                  <a:schemeClr val="bg2"/>
                </a:solidFill>
              </a:rPr>
              <a:t>SIMMS</a:t>
            </a:r>
            <a:r>
              <a:rPr lang="zh-CN" altLang="en-US" sz="1200" dirty="0">
                <a:solidFill>
                  <a:schemeClr val="bg2"/>
                </a:solidFill>
              </a:rPr>
              <a:t>模块预后模型（</a:t>
            </a:r>
            <a:r>
              <a:rPr lang="en-US" sz="1200" dirty="0">
                <a:solidFill>
                  <a:schemeClr val="bg2"/>
                </a:solidFill>
              </a:rPr>
              <a:t>PIK3CA</a:t>
            </a:r>
            <a:r>
              <a:rPr lang="zh-CN" altLang="en-US" sz="1200" dirty="0">
                <a:solidFill>
                  <a:schemeClr val="bg2"/>
                </a:solidFill>
              </a:rPr>
              <a:t>风险预测器）与</a:t>
            </a:r>
            <a:r>
              <a:rPr lang="en-US" sz="1200" dirty="0">
                <a:solidFill>
                  <a:schemeClr val="bg2"/>
                </a:solidFill>
              </a:rPr>
              <a:t>IHC4</a:t>
            </a:r>
            <a:r>
              <a:rPr lang="zh-CN" altLang="en-US" sz="1200" dirty="0">
                <a:solidFill>
                  <a:schemeClr val="bg2"/>
                </a:solidFill>
              </a:rPr>
              <a:t>蛋白预后模型的比较</a:t>
            </a:r>
            <a:endParaRPr lang="en-CN" sz="1200" dirty="0">
              <a:solidFill>
                <a:schemeClr val="bg2"/>
              </a:solidFill>
            </a:endParaRPr>
          </a:p>
        </p:txBody>
      </p:sp>
      <p:pic>
        <p:nvPicPr>
          <p:cNvPr id="2" name="Picture 1">
            <a:extLst>
              <a:ext uri="{FF2B5EF4-FFF2-40B4-BE49-F238E27FC236}">
                <a16:creationId xmlns:a16="http://schemas.microsoft.com/office/drawing/2014/main" id="{2544B0D4-333C-6D41-8F44-4DCBC080E86E}"/>
              </a:ext>
            </a:extLst>
          </p:cNvPr>
          <p:cNvPicPr>
            <a:picLocks noChangeAspect="1"/>
          </p:cNvPicPr>
          <p:nvPr/>
        </p:nvPicPr>
        <p:blipFill>
          <a:blip r:embed="rId3"/>
          <a:stretch>
            <a:fillRect/>
          </a:stretch>
        </p:blipFill>
        <p:spPr>
          <a:xfrm>
            <a:off x="628650" y="313590"/>
            <a:ext cx="5841019" cy="5976614"/>
          </a:xfrm>
          <a:prstGeom prst="rect">
            <a:avLst/>
          </a:prstGeom>
        </p:spPr>
      </p:pic>
    </p:spTree>
    <p:extLst>
      <p:ext uri="{BB962C8B-B14F-4D97-AF65-F5344CB8AC3E}">
        <p14:creationId xmlns:p14="http://schemas.microsoft.com/office/powerpoint/2010/main" val="842306120"/>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AEEA5E2-7217-4234-843A-FAF416DA574E}"/>
              </a:ext>
            </a:extLst>
          </p:cNvPr>
          <p:cNvGrpSpPr/>
          <p:nvPr/>
        </p:nvGrpSpPr>
        <p:grpSpPr>
          <a:xfrm>
            <a:off x="3028950" y="816588"/>
            <a:ext cx="3163067" cy="738664"/>
            <a:chOff x="4100740" y="960074"/>
            <a:chExt cx="3405643" cy="984885"/>
          </a:xfrm>
        </p:grpSpPr>
        <p:sp>
          <p:nvSpPr>
            <p:cNvPr id="1048584" name="文本框 46"/>
            <p:cNvSpPr txBox="1"/>
            <p:nvPr/>
          </p:nvSpPr>
          <p:spPr>
            <a:xfrm>
              <a:off x="4100740" y="960074"/>
              <a:ext cx="3405643" cy="984885"/>
            </a:xfrm>
            <a:prstGeom prst="rect">
              <a:avLst/>
            </a:prstGeom>
            <a:noFill/>
          </p:spPr>
          <p:txBody>
            <a:bodyPr wrap="square" rtlCol="0">
              <a:spAutoFit/>
            </a:bodyPr>
            <a:lstStyle/>
            <a:p>
              <a:pPr algn="ctr"/>
              <a:r>
                <a:rPr lang="zh-CN" altLang="en-US" sz="2100" dirty="0">
                  <a:solidFill>
                    <a:srgbClr val="8F608A"/>
                  </a:solidFill>
                  <a:latin typeface="+mj-ea"/>
                  <a:ea typeface="+mj-ea"/>
                  <a:sym typeface="+mn-ea"/>
                </a:rPr>
                <a:t>背景</a:t>
              </a:r>
            </a:p>
            <a:p>
              <a:pPr algn="ctr"/>
              <a:endParaRPr lang="zh-CN" altLang="en-US" sz="2100" dirty="0">
                <a:solidFill>
                  <a:srgbClr val="8F608A"/>
                </a:solidFill>
                <a:latin typeface="+mj-ea"/>
                <a:ea typeface="+mj-ea"/>
                <a:sym typeface="+mn-ea"/>
              </a:endParaRPr>
            </a:p>
          </p:txBody>
        </p:sp>
        <p:grpSp>
          <p:nvGrpSpPr>
            <p:cNvPr id="25" name="组合 67"/>
            <p:cNvGrpSpPr/>
            <p:nvPr/>
          </p:nvGrpSpPr>
          <p:grpSpPr>
            <a:xfrm flipV="1">
              <a:off x="4608710" y="1483294"/>
              <a:ext cx="2365430" cy="106680"/>
              <a:chOff x="5512406" y="946363"/>
              <a:chExt cx="1625132" cy="0"/>
            </a:xfrm>
          </p:grpSpPr>
          <p:cxnSp>
            <p:nvCxnSpPr>
              <p:cNvPr id="3145728" name="直接连接符 48"/>
              <p:cNvCxnSpPr>
                <a:cxnSpLocks/>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7" name="文本框 6">
            <a:extLst>
              <a:ext uri="{FF2B5EF4-FFF2-40B4-BE49-F238E27FC236}">
                <a16:creationId xmlns:a16="http://schemas.microsoft.com/office/drawing/2014/main" id="{B5FEC8AE-BF62-4888-B55C-C348713416F6}"/>
              </a:ext>
            </a:extLst>
          </p:cNvPr>
          <p:cNvSpPr txBox="1"/>
          <p:nvPr/>
        </p:nvSpPr>
        <p:spPr>
          <a:xfrm>
            <a:off x="470726" y="1761439"/>
            <a:ext cx="8202548" cy="3754874"/>
          </a:xfrm>
          <a:prstGeom prst="rect">
            <a:avLst/>
          </a:prstGeom>
          <a:noFill/>
        </p:spPr>
        <p:txBody>
          <a:bodyPr wrap="square" rtlCol="0">
            <a:spAutoFit/>
          </a:bodyPr>
          <a:lstStyle/>
          <a:p>
            <a:pPr lvl="0"/>
            <a:endParaRPr lang="en-US" altLang="zh-CN" sz="1400" dirty="0">
              <a:solidFill>
                <a:schemeClr val="bg2"/>
              </a:solidFill>
            </a:endParaRPr>
          </a:p>
          <a:p>
            <a:pPr marL="285750" indent="-285750">
              <a:buFont typeface="Arial" panose="020B0604020202020204" pitchFamily="34" charset="0"/>
              <a:buChar char="•"/>
            </a:pPr>
            <a:r>
              <a:rPr lang="zh-CN" altLang="en-US" sz="1400" dirty="0">
                <a:solidFill>
                  <a:schemeClr val="bg2"/>
                </a:solidFill>
              </a:rPr>
              <a:t>一个单一的疾病表型可嫩肤产生于多种不同的</a:t>
            </a:r>
            <a:r>
              <a:rPr lang="zh-CN" altLang="en-US" sz="1400" b="1" dirty="0">
                <a:solidFill>
                  <a:schemeClr val="bg2"/>
                </a:solidFill>
              </a:rPr>
              <a:t>分子基础</a:t>
            </a:r>
            <a:r>
              <a:rPr lang="zh-CN" altLang="en-US" sz="1400" dirty="0">
                <a:solidFill>
                  <a:schemeClr val="bg2"/>
                </a:solidFill>
              </a:rPr>
              <a:t>。疾病中的这种分子异质性被认为是某些疗法临床试验结果不佳以及许多全基因组关联研究表现一般的原因。</a:t>
            </a:r>
            <a:endParaRPr lang="en-US" altLang="zh-CN" sz="1400" dirty="0">
              <a:solidFill>
                <a:schemeClr val="bg2"/>
              </a:solidFill>
            </a:endParaRPr>
          </a:p>
          <a:p>
            <a:pPr marL="285750" indent="-285750">
              <a:buFont typeface="Arial" panose="020B0604020202020204" pitchFamily="34" charset="0"/>
              <a:buChar char="•"/>
            </a:pPr>
            <a:endParaRPr lang="en-US" altLang="zh-CN" sz="1400" dirty="0">
              <a:solidFill>
                <a:schemeClr val="bg2"/>
              </a:solidFill>
            </a:endParaRPr>
          </a:p>
          <a:p>
            <a:pPr marL="285750" indent="-285750">
              <a:buFont typeface="Arial" panose="020B0604020202020204" pitchFamily="34" charset="0"/>
              <a:buChar char="•"/>
            </a:pPr>
            <a:r>
              <a:rPr lang="zh-CN" altLang="en-US" sz="1400" dirty="0">
                <a:solidFill>
                  <a:schemeClr val="bg2"/>
                </a:solidFill>
              </a:rPr>
              <a:t>研究人员需要</a:t>
            </a:r>
            <a:r>
              <a:rPr lang="zh-CN" altLang="en-US" sz="1400" b="1" dirty="0">
                <a:solidFill>
                  <a:schemeClr val="bg2"/>
                </a:solidFill>
              </a:rPr>
              <a:t>分子标记物</a:t>
            </a:r>
            <a:r>
              <a:rPr lang="zh-CN" altLang="en-US" sz="1400" dirty="0">
                <a:solidFill>
                  <a:schemeClr val="bg2"/>
                </a:solidFill>
              </a:rPr>
              <a:t>通过预测患者</a:t>
            </a:r>
            <a:r>
              <a:rPr lang="zh-CN" altLang="en-US" sz="1400" b="1" dirty="0">
                <a:solidFill>
                  <a:schemeClr val="bg2"/>
                </a:solidFill>
              </a:rPr>
              <a:t>预后（预后</a:t>
            </a:r>
            <a:r>
              <a:rPr lang="en-US" altLang="zh-CN" sz="1400" b="1" dirty="0">
                <a:solidFill>
                  <a:schemeClr val="bg2"/>
                </a:solidFill>
              </a:rPr>
              <a:t>/</a:t>
            </a:r>
            <a:r>
              <a:rPr lang="zh-CN" altLang="en-US" sz="1400" b="1" dirty="0">
                <a:solidFill>
                  <a:schemeClr val="bg2"/>
                </a:solidFill>
              </a:rPr>
              <a:t>残余风险）</a:t>
            </a:r>
            <a:r>
              <a:rPr lang="zh-CN" altLang="en-US" sz="1400" dirty="0">
                <a:solidFill>
                  <a:schemeClr val="bg2"/>
                </a:solidFill>
              </a:rPr>
              <a:t>和治疗反应来个性化和优化治疗决策</a:t>
            </a:r>
            <a:endParaRPr lang="en-US" altLang="zh-CN" sz="1400" dirty="0">
              <a:solidFill>
                <a:schemeClr val="bg2"/>
              </a:solidFill>
            </a:endParaRPr>
          </a:p>
          <a:p>
            <a:pPr marL="285750" indent="-285750">
              <a:buFont typeface="Arial" panose="020B0604020202020204" pitchFamily="34" charset="0"/>
              <a:buChar char="•"/>
            </a:pPr>
            <a:endParaRPr lang="en-US" altLang="zh-CN" sz="1400" dirty="0">
              <a:solidFill>
                <a:schemeClr val="bg2"/>
              </a:solidFill>
            </a:endParaRPr>
          </a:p>
          <a:p>
            <a:pPr marL="285750" indent="-285750">
              <a:buFont typeface="Arial" panose="020B0604020202020204" pitchFamily="34" charset="0"/>
              <a:buChar char="•"/>
            </a:pPr>
            <a:r>
              <a:rPr lang="zh-CN" altLang="en-US" sz="1400" dirty="0">
                <a:solidFill>
                  <a:schemeClr val="bg2"/>
                </a:solidFill>
              </a:rPr>
              <a:t>患者表型的</a:t>
            </a:r>
            <a:r>
              <a:rPr lang="zh-CN" altLang="en-US" sz="1400" b="1" dirty="0">
                <a:solidFill>
                  <a:schemeClr val="bg2"/>
                </a:solidFill>
              </a:rPr>
              <a:t>临床异质性</a:t>
            </a:r>
            <a:r>
              <a:rPr lang="zh-CN" altLang="en-US" sz="1400" dirty="0">
                <a:solidFill>
                  <a:schemeClr val="bg2"/>
                </a:solidFill>
              </a:rPr>
              <a:t>需要在</a:t>
            </a:r>
            <a:r>
              <a:rPr lang="zh-CN" altLang="en-US" sz="1400" b="1" dirty="0">
                <a:solidFill>
                  <a:schemeClr val="bg2"/>
                </a:solidFill>
              </a:rPr>
              <a:t>分子水平</a:t>
            </a:r>
            <a:r>
              <a:rPr lang="zh-CN" altLang="en-US" sz="1400" dirty="0">
                <a:solidFill>
                  <a:schemeClr val="bg2"/>
                </a:solidFill>
              </a:rPr>
              <a:t>上合理化，以便能够针对疾病的机制基础。</a:t>
            </a:r>
            <a:endParaRPr lang="en-US" altLang="zh-CN" sz="1400" dirty="0">
              <a:solidFill>
                <a:schemeClr val="bg2"/>
              </a:solidFill>
            </a:endParaRPr>
          </a:p>
          <a:p>
            <a:endParaRPr lang="zh-CN" altLang="en-US" sz="1400" dirty="0">
              <a:solidFill>
                <a:schemeClr val="bg2"/>
              </a:solidFill>
            </a:endParaRPr>
          </a:p>
          <a:p>
            <a:pPr marL="285750" indent="-285750">
              <a:buFont typeface="Arial" panose="020B0604020202020204" pitchFamily="34" charset="0"/>
              <a:buChar char="•"/>
            </a:pPr>
            <a:r>
              <a:rPr lang="zh-CN" altLang="en-US" sz="1400" dirty="0">
                <a:solidFill>
                  <a:schemeClr val="bg2"/>
                </a:solidFill>
              </a:rPr>
              <a:t>最常见的是测量</a:t>
            </a:r>
            <a:r>
              <a:rPr lang="en-US" altLang="zh-CN" sz="1400" b="1" dirty="0">
                <a:solidFill>
                  <a:schemeClr val="bg2"/>
                </a:solidFill>
              </a:rPr>
              <a:t>mRNA</a:t>
            </a:r>
            <a:r>
              <a:rPr lang="zh-CN" altLang="en-US" sz="1400" b="1" dirty="0">
                <a:solidFill>
                  <a:schemeClr val="bg2"/>
                </a:solidFill>
              </a:rPr>
              <a:t>丰度</a:t>
            </a:r>
            <a:r>
              <a:rPr lang="zh-CN" altLang="en-US" sz="1400" dirty="0">
                <a:solidFill>
                  <a:schemeClr val="bg2"/>
                </a:solidFill>
              </a:rPr>
              <a:t>作为细胞状态的快照，并从中构建预测模型。然而，这些研究受到噪声和疾病异质性的限制。</a:t>
            </a:r>
            <a:endParaRPr lang="en-US" altLang="zh-CN" sz="1400" dirty="0">
              <a:solidFill>
                <a:schemeClr val="bg2"/>
              </a:solidFill>
            </a:endParaRPr>
          </a:p>
          <a:p>
            <a:pPr marL="285750" indent="-285750">
              <a:buFont typeface="Arial" panose="020B0604020202020204" pitchFamily="34" charset="0"/>
              <a:buChar char="•"/>
            </a:pPr>
            <a:endParaRPr lang="en-US" altLang="zh-CN" sz="1400" dirty="0">
              <a:solidFill>
                <a:schemeClr val="bg2"/>
              </a:solidFill>
            </a:endParaRPr>
          </a:p>
          <a:p>
            <a:pPr marL="285750" indent="-285750">
              <a:buFont typeface="Arial" panose="020B0604020202020204" pitchFamily="34" charset="0"/>
              <a:buChar char="•"/>
            </a:pPr>
            <a:r>
              <a:rPr lang="zh-CN" altLang="en-US" sz="1400" dirty="0">
                <a:solidFill>
                  <a:schemeClr val="bg2"/>
                </a:solidFill>
              </a:rPr>
              <a:t>利用网络和系统生物学方法整合了多种数据类型确定了患者亚型的方法，尚未清楚地显示不同</a:t>
            </a:r>
            <a:r>
              <a:rPr lang="en-US" altLang="zh-CN" sz="1400" b="1" dirty="0">
                <a:solidFill>
                  <a:schemeClr val="bg2"/>
                </a:solidFill>
              </a:rPr>
              <a:t>pathway</a:t>
            </a:r>
            <a:r>
              <a:rPr lang="zh-CN" altLang="en-US" sz="1400" dirty="0">
                <a:solidFill>
                  <a:schemeClr val="bg2"/>
                </a:solidFill>
              </a:rPr>
              <a:t>之间的</a:t>
            </a:r>
            <a:r>
              <a:rPr lang="zh-CN" altLang="en-US" sz="1400" b="1" dirty="0">
                <a:solidFill>
                  <a:schemeClr val="bg2"/>
                </a:solidFill>
              </a:rPr>
              <a:t>相互作用</a:t>
            </a:r>
            <a:r>
              <a:rPr lang="zh-CN" altLang="en-US" sz="1400" dirty="0">
                <a:solidFill>
                  <a:schemeClr val="bg2"/>
                </a:solidFill>
              </a:rPr>
              <a:t>是如何成为疾病病因的，也缺乏</a:t>
            </a:r>
            <a:r>
              <a:rPr lang="zh-CN" altLang="en-US" sz="1400" b="1" dirty="0">
                <a:solidFill>
                  <a:schemeClr val="bg2"/>
                </a:solidFill>
              </a:rPr>
              <a:t>通用性</a:t>
            </a:r>
            <a:br>
              <a:rPr lang="en-US" altLang="zh-CN" sz="1400" b="1" dirty="0">
                <a:solidFill>
                  <a:schemeClr val="bg2"/>
                </a:solidFill>
              </a:rPr>
            </a:br>
            <a:endParaRPr lang="en-US" altLang="zh-CN" sz="1400" b="1" dirty="0">
              <a:solidFill>
                <a:schemeClr val="bg2"/>
              </a:solidFill>
            </a:endParaRPr>
          </a:p>
          <a:p>
            <a:pPr marL="285750" indent="-285750">
              <a:buFont typeface="Arial" panose="020B0604020202020204" pitchFamily="34" charset="0"/>
              <a:buChar char="•"/>
            </a:pPr>
            <a:r>
              <a:rPr lang="zh-CN" altLang="en-US" sz="1400" b="1" dirty="0">
                <a:solidFill>
                  <a:schemeClr val="bg2"/>
                </a:solidFill>
              </a:rPr>
              <a:t>需要准确和可操作的生物标志物，从而整合不同的分子，功能和临床信息。</a:t>
            </a:r>
          </a:p>
          <a:p>
            <a:endParaRPr lang="en-US" altLang="zh-CN" sz="1400" dirty="0">
              <a:solidFill>
                <a:schemeClr val="bg2"/>
              </a:solidFill>
            </a:endParaRPr>
          </a:p>
          <a:p>
            <a:endParaRPr lang="en-US" altLang="zh-CN" sz="1400" b="1" dirty="0">
              <a:solidFill>
                <a:schemeClr val="bg2"/>
              </a:solidFill>
            </a:endParaRPr>
          </a:p>
        </p:txBody>
      </p:sp>
      <p:sp>
        <p:nvSpPr>
          <p:cNvPr id="14" name="日期占位符 6">
            <a:extLst>
              <a:ext uri="{FF2B5EF4-FFF2-40B4-BE49-F238E27FC236}">
                <a16:creationId xmlns:a16="http://schemas.microsoft.com/office/drawing/2014/main" id="{F50551DC-38CB-A344-92A8-A5978973B25C}"/>
              </a:ext>
            </a:extLst>
          </p:cNvPr>
          <p:cNvSpPr txBox="1">
            <a:spLocks/>
          </p:cNvSpPr>
          <p:nvPr/>
        </p:nvSpPr>
        <p:spPr>
          <a:xfrm>
            <a:off x="628650" y="629020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DF9683E-E80C-47E1-8D6C-E8E69B1817CA}" type="datetime1">
              <a:rPr lang="zh-CN" altLang="en-US" smtClean="0"/>
              <a:pPr/>
              <a:t>2021/6/24</a:t>
            </a:fld>
            <a:endParaRPr lang="zh-CN" altLang="en-US" dirty="0"/>
          </a:p>
        </p:txBody>
      </p:sp>
      <p:sp>
        <p:nvSpPr>
          <p:cNvPr id="15" name="灯片编号占位符 7">
            <a:extLst>
              <a:ext uri="{FF2B5EF4-FFF2-40B4-BE49-F238E27FC236}">
                <a16:creationId xmlns:a16="http://schemas.microsoft.com/office/drawing/2014/main" id="{86BFA910-B344-174B-91A1-7CE704573FC8}"/>
              </a:ext>
            </a:extLst>
          </p:cNvPr>
          <p:cNvSpPr txBox="1">
            <a:spLocks/>
          </p:cNvSpPr>
          <p:nvPr/>
        </p:nvSpPr>
        <p:spPr>
          <a:xfrm>
            <a:off x="6457950" y="6290204"/>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D39BEF3-C642-43F7-A951-ECBD4B381009}" type="slidenum">
              <a:rPr lang="zh-CN" altLang="en-US" smtClean="0"/>
              <a:pPr/>
              <a:t>2</a:t>
            </a:fld>
            <a:endParaRPr lang="zh-CN" altLang="en-US"/>
          </a:p>
        </p:txBody>
      </p:sp>
      <p:sp>
        <p:nvSpPr>
          <p:cNvPr id="16" name="页脚占位符 8">
            <a:extLst>
              <a:ext uri="{FF2B5EF4-FFF2-40B4-BE49-F238E27FC236}">
                <a16:creationId xmlns:a16="http://schemas.microsoft.com/office/drawing/2014/main" id="{C02CFFEE-C5F5-2343-AB3B-B78D9D29E0AA}"/>
              </a:ext>
            </a:extLst>
          </p:cNvPr>
          <p:cNvSpPr txBox="1">
            <a:spLocks/>
          </p:cNvSpPr>
          <p:nvPr/>
        </p:nvSpPr>
        <p:spPr>
          <a:xfrm>
            <a:off x="3028950" y="6290204"/>
            <a:ext cx="3086100" cy="273844"/>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900" b="0" i="0" u="none" strike="noStrike" kern="1200" smtClean="0">
                <a:solidFill>
                  <a:schemeClr val="bg2"/>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Central South University</a:t>
            </a:r>
            <a:endParaRPr lang="en-US" dirty="0"/>
          </a:p>
        </p:txBody>
      </p:sp>
    </p:spTree>
    <p:extLst>
      <p:ext uri="{BB962C8B-B14F-4D97-AF65-F5344CB8AC3E}">
        <p14:creationId xmlns:p14="http://schemas.microsoft.com/office/powerpoint/2010/main" val="4051148783"/>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7DA773-4C8B-4C34-A38B-F620D1307921}"/>
              </a:ext>
            </a:extLst>
          </p:cNvPr>
          <p:cNvGrpSpPr/>
          <p:nvPr/>
        </p:nvGrpSpPr>
        <p:grpSpPr>
          <a:xfrm>
            <a:off x="3281122" y="1041271"/>
            <a:ext cx="2554232" cy="472425"/>
            <a:chOff x="4100740" y="960074"/>
            <a:chExt cx="3405643" cy="629900"/>
          </a:xfrm>
        </p:grpSpPr>
        <p:sp>
          <p:nvSpPr>
            <p:cNvPr id="1048584" name="文本框 46"/>
            <p:cNvSpPr txBox="1"/>
            <p:nvPr/>
          </p:nvSpPr>
          <p:spPr>
            <a:xfrm>
              <a:off x="4100740" y="960074"/>
              <a:ext cx="3405643" cy="553997"/>
            </a:xfrm>
            <a:prstGeom prst="rect">
              <a:avLst/>
            </a:prstGeom>
            <a:noFill/>
          </p:spPr>
          <p:txBody>
            <a:bodyPr wrap="square" rtlCol="0">
              <a:spAutoFit/>
            </a:bodyPr>
            <a:lstStyle/>
            <a:p>
              <a:pPr algn="ctr"/>
              <a:r>
                <a:rPr lang="zh-CN" altLang="en-US" sz="2100" dirty="0">
                  <a:solidFill>
                    <a:srgbClr val="8F608A"/>
                  </a:solidFill>
                  <a:latin typeface="+mj-ea"/>
                  <a:ea typeface="+mj-ea"/>
                  <a:sym typeface="+mn-ea"/>
                </a:rPr>
                <a:t>生存分析</a:t>
              </a:r>
              <a:endParaRPr lang="en-US" altLang="zh-CN" sz="2100" dirty="0">
                <a:solidFill>
                  <a:srgbClr val="8F608A"/>
                </a:solidFill>
                <a:latin typeface="+mj-ea"/>
                <a:ea typeface="+mj-ea"/>
                <a:sym typeface="+mn-ea"/>
              </a:endParaRPr>
            </a:p>
          </p:txBody>
        </p:sp>
        <p:grpSp>
          <p:nvGrpSpPr>
            <p:cNvPr id="25" name="组合 67"/>
            <p:cNvGrpSpPr/>
            <p:nvPr/>
          </p:nvGrpSpPr>
          <p:grpSpPr>
            <a:xfrm flipV="1">
              <a:off x="4608710" y="1483294"/>
              <a:ext cx="2365430" cy="106680"/>
              <a:chOff x="5512406" y="946363"/>
              <a:chExt cx="1625132" cy="0"/>
            </a:xfrm>
          </p:grpSpPr>
          <p:cxnSp>
            <p:nvCxnSpPr>
              <p:cNvPr id="3145728" name="直接连接符 48"/>
              <p:cNvCxnSpPr>
                <a:cxnSpLocks/>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6" name="日期占位符 6">
            <a:extLst>
              <a:ext uri="{FF2B5EF4-FFF2-40B4-BE49-F238E27FC236}">
                <a16:creationId xmlns:a16="http://schemas.microsoft.com/office/drawing/2014/main" id="{BB1F533A-0A58-D44C-A28E-5889C0040E43}"/>
              </a:ext>
            </a:extLst>
          </p:cNvPr>
          <p:cNvSpPr txBox="1">
            <a:spLocks/>
          </p:cNvSpPr>
          <p:nvPr/>
        </p:nvSpPr>
        <p:spPr>
          <a:xfrm>
            <a:off x="628650" y="629020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DF9683E-E80C-47E1-8D6C-E8E69B1817CA}" type="datetime1">
              <a:rPr lang="zh-CN" altLang="en-US" smtClean="0"/>
              <a:pPr/>
              <a:t>2021/6/24</a:t>
            </a:fld>
            <a:endParaRPr lang="zh-CN" altLang="en-US" dirty="0"/>
          </a:p>
        </p:txBody>
      </p:sp>
      <p:sp>
        <p:nvSpPr>
          <p:cNvPr id="27" name="灯片编号占位符 7">
            <a:extLst>
              <a:ext uri="{FF2B5EF4-FFF2-40B4-BE49-F238E27FC236}">
                <a16:creationId xmlns:a16="http://schemas.microsoft.com/office/drawing/2014/main" id="{1B85F236-6F8F-9C48-820E-C20F92E5E6CF}"/>
              </a:ext>
            </a:extLst>
          </p:cNvPr>
          <p:cNvSpPr txBox="1">
            <a:spLocks/>
          </p:cNvSpPr>
          <p:nvPr/>
        </p:nvSpPr>
        <p:spPr>
          <a:xfrm>
            <a:off x="6457950" y="6290204"/>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D39BEF3-C642-43F7-A951-ECBD4B381009}" type="slidenum">
              <a:rPr lang="zh-CN" altLang="en-US" smtClean="0"/>
              <a:pPr/>
              <a:t>3</a:t>
            </a:fld>
            <a:endParaRPr lang="zh-CN" altLang="en-US"/>
          </a:p>
        </p:txBody>
      </p:sp>
      <p:sp>
        <p:nvSpPr>
          <p:cNvPr id="28" name="页脚占位符 8">
            <a:extLst>
              <a:ext uri="{FF2B5EF4-FFF2-40B4-BE49-F238E27FC236}">
                <a16:creationId xmlns:a16="http://schemas.microsoft.com/office/drawing/2014/main" id="{0DDBB03E-9536-D049-AC3D-9164E8CD784F}"/>
              </a:ext>
            </a:extLst>
          </p:cNvPr>
          <p:cNvSpPr txBox="1">
            <a:spLocks/>
          </p:cNvSpPr>
          <p:nvPr/>
        </p:nvSpPr>
        <p:spPr>
          <a:xfrm>
            <a:off x="3028950" y="6290204"/>
            <a:ext cx="3086100" cy="273844"/>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900" b="0" i="0" u="none" strike="noStrike" kern="1200" smtClean="0">
                <a:solidFill>
                  <a:schemeClr val="bg2"/>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Central South University</a:t>
            </a: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8C4914D-1DA0-E340-A956-13E1F850F093}"/>
                  </a:ext>
                </a:extLst>
              </p:cNvPr>
              <p:cNvSpPr/>
              <p:nvPr/>
            </p:nvSpPr>
            <p:spPr>
              <a:xfrm>
                <a:off x="642412" y="1702053"/>
                <a:ext cx="7859176" cy="3453894"/>
              </a:xfrm>
              <a:prstGeom prst="rect">
                <a:avLst/>
              </a:prstGeom>
            </p:spPr>
            <p:txBody>
              <a:bodyPr wrap="square">
                <a:spAutoFit/>
              </a:bodyPr>
              <a:lstStyle/>
              <a:p>
                <a:pPr>
                  <a:lnSpc>
                    <a:spcPts val="2360"/>
                  </a:lnSpc>
                </a:pPr>
                <a:r>
                  <a:rPr lang="zh-CN" altLang="en-US" sz="1600" b="1" dirty="0">
                    <a:solidFill>
                      <a:schemeClr val="bg2"/>
                    </a:solidFill>
                  </a:rPr>
                  <a:t>生存分析</a:t>
                </a:r>
                <a:r>
                  <a:rPr lang="zh-CN" altLang="en-US" sz="1600" dirty="0">
                    <a:solidFill>
                      <a:schemeClr val="bg2"/>
                    </a:solidFill>
                  </a:rPr>
                  <a:t>指的是一系列用来探究所感兴趣的事件的发生的时间的统计方法。</a:t>
                </a:r>
                <a:br>
                  <a:rPr lang="zh-CN" altLang="en-US" sz="1600" dirty="0">
                    <a:solidFill>
                      <a:schemeClr val="bg2"/>
                    </a:solidFill>
                  </a:rPr>
                </a:br>
                <a:r>
                  <a:rPr lang="zh-CN" altLang="en-US" sz="1600" b="1" dirty="0">
                    <a:solidFill>
                      <a:schemeClr val="bg2"/>
                    </a:solidFill>
                  </a:rPr>
                  <a:t>生存概率</a:t>
                </a:r>
                <a:r>
                  <a:rPr lang="zh-CN" altLang="en-US" sz="1600" dirty="0">
                    <a:solidFill>
                      <a:schemeClr val="bg2"/>
                    </a:solidFill>
                  </a:rPr>
                  <a:t>也叫作生存方程                                    ，指的是实例出现感兴趣的事（一般是死亡）件的时间 </a:t>
                </a:r>
                <a:r>
                  <a:rPr lang="en-US" altLang="zh-CN" sz="1600" dirty="0">
                    <a:solidFill>
                      <a:schemeClr val="bg2"/>
                    </a:solidFill>
                  </a:rPr>
                  <a:t>T </a:t>
                </a:r>
                <a:r>
                  <a:rPr lang="zh-CN" altLang="en-US" sz="1600" dirty="0">
                    <a:solidFill>
                      <a:schemeClr val="bg2"/>
                    </a:solidFill>
                  </a:rPr>
                  <a:t>不小于给定的时间 </a:t>
                </a:r>
                <a:r>
                  <a:rPr lang="en-US" altLang="zh-CN" sz="1600" dirty="0">
                    <a:solidFill>
                      <a:schemeClr val="bg2"/>
                    </a:solidFill>
                  </a:rPr>
                  <a:t>t</a:t>
                </a:r>
                <a:r>
                  <a:rPr lang="zh-CN" altLang="en-US" sz="1600" dirty="0">
                    <a:solidFill>
                      <a:schemeClr val="bg2"/>
                    </a:solidFill>
                  </a:rPr>
                  <a:t>的概率。</a:t>
                </a:r>
                <a:endParaRPr lang="en-US" altLang="zh-CN" sz="1600" dirty="0">
                  <a:solidFill>
                    <a:schemeClr val="bg2"/>
                  </a:solidFill>
                </a:endParaRPr>
              </a:p>
              <a:p>
                <a:pPr>
                  <a:lnSpc>
                    <a:spcPts val="2360"/>
                  </a:lnSpc>
                </a:pPr>
                <a:r>
                  <a:rPr lang="en-US" sz="1600" b="1" dirty="0">
                    <a:solidFill>
                      <a:schemeClr val="bg2"/>
                    </a:solidFill>
                  </a:rPr>
                  <a:t>Kaplan-Meier survival estimate</a:t>
                </a:r>
              </a:p>
              <a:p>
                <a:pPr>
                  <a:lnSpc>
                    <a:spcPts val="2360"/>
                  </a:lnSpc>
                </a:pPr>
                <a:r>
                  <a:rPr lang="en-US" sz="1600" b="1" dirty="0">
                    <a:solidFill>
                      <a:schemeClr val="bg2"/>
                    </a:solidFill>
                  </a:rPr>
                  <a:t>KM</a:t>
                </a:r>
                <a:r>
                  <a:rPr lang="zh-CN" altLang="en-US" sz="1600" b="1" dirty="0">
                    <a:solidFill>
                      <a:schemeClr val="bg2"/>
                    </a:solidFill>
                  </a:rPr>
                  <a:t>方法</a:t>
                </a:r>
                <a:r>
                  <a:rPr lang="zh-CN" altLang="en-US" sz="1600" dirty="0">
                    <a:solidFill>
                      <a:schemeClr val="bg2"/>
                    </a:solidFill>
                  </a:rPr>
                  <a:t>是一种无参数方法</a:t>
                </a:r>
                <a:r>
                  <a:rPr lang="en-US" altLang="zh-CN" sz="1600" dirty="0">
                    <a:solidFill>
                      <a:schemeClr val="bg2"/>
                    </a:solidFill>
                  </a:rPr>
                  <a:t>(</a:t>
                </a:r>
                <a:r>
                  <a:rPr lang="en-US" sz="1600" dirty="0">
                    <a:solidFill>
                      <a:schemeClr val="bg2"/>
                    </a:solidFill>
                  </a:rPr>
                  <a:t>non-parametric)</a:t>
                </a:r>
                <a:r>
                  <a:rPr lang="zh-CN" altLang="en-US" sz="1600" dirty="0">
                    <a:solidFill>
                      <a:schemeClr val="bg2"/>
                    </a:solidFill>
                  </a:rPr>
                  <a:t>来从观察的生存时间来估计生存概率的方法。</a:t>
                </a:r>
                <a:endParaRPr lang="en-US" altLang="zh-CN" sz="1600" dirty="0">
                  <a:solidFill>
                    <a:schemeClr val="bg2"/>
                  </a:solidFill>
                </a:endParaRPr>
              </a:p>
              <a:p>
                <a:pPr>
                  <a:lnSpc>
                    <a:spcPts val="2360"/>
                  </a:lnSpc>
                </a:pPr>
                <a:r>
                  <a:rPr lang="zh-CN" altLang="en-US" sz="1600" dirty="0">
                    <a:solidFill>
                      <a:schemeClr val="bg2"/>
                    </a:solidFill>
                  </a:rPr>
                  <a:t>对于研究中的第</a:t>
                </a:r>
                <a:r>
                  <a:rPr lang="en-US" altLang="zh-CN" sz="1600" dirty="0">
                    <a:solidFill>
                      <a:schemeClr val="bg2"/>
                    </a:solidFill>
                  </a:rPr>
                  <a:t>n</a:t>
                </a:r>
                <a:r>
                  <a:rPr lang="zh-CN" altLang="en-US" sz="1600" dirty="0">
                    <a:solidFill>
                      <a:schemeClr val="bg2"/>
                    </a:solidFill>
                  </a:rPr>
                  <a:t>个时间点</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t</m:t>
                        </m:r>
                      </m:e>
                      <m:sub>
                        <m:r>
                          <m:rPr>
                            <m:sty m:val="p"/>
                          </m:rPr>
                          <a:rPr lang="en-US" altLang="zh-CN" sz="1600" i="1">
                            <a:solidFill>
                              <a:schemeClr val="bg2"/>
                            </a:solidFill>
                            <a:latin typeface="Cambria Math" panose="02040503050406030204" pitchFamily="18" charset="0"/>
                          </a:rPr>
                          <m:t>n</m:t>
                        </m:r>
                      </m:sub>
                    </m:sSub>
                  </m:oMath>
                </a14:m>
                <a:r>
                  <a:rPr lang="zh-CN" altLang="en-US" sz="1600" dirty="0">
                    <a:solidFill>
                      <a:schemeClr val="bg2"/>
                    </a:solidFill>
                  </a:rPr>
                  <a:t>，生存概率可以计算为：</a:t>
                </a:r>
                <a:endParaRPr lang="en-US" altLang="zh-CN" sz="1600" dirty="0">
                  <a:solidFill>
                    <a:schemeClr val="bg2"/>
                  </a:solidFill>
                </a:endParaRPr>
              </a:p>
              <a:p>
                <a:pPr>
                  <a:lnSpc>
                    <a:spcPts val="2360"/>
                  </a:lnSpc>
                </a:pPr>
                <a:endParaRPr lang="en-US" altLang="zh-CN" sz="1600" dirty="0">
                  <a:solidFill>
                    <a:schemeClr val="bg2"/>
                  </a:solidFill>
                </a:endParaRPr>
              </a:p>
              <a:p>
                <a:pPr>
                  <a:lnSpc>
                    <a:spcPts val="2360"/>
                  </a:lnSpc>
                </a:pPr>
                <a:endParaRPr lang="en-US" altLang="zh-CN" sz="1600" dirty="0">
                  <a:solidFill>
                    <a:schemeClr val="bg2"/>
                  </a:solidFill>
                </a:endParaRPr>
              </a:p>
              <a:p>
                <a:pPr>
                  <a:lnSpc>
                    <a:spcPts val="2360"/>
                  </a:lnSpc>
                </a:pPr>
                <a:endParaRPr lang="en-US" altLang="zh-CN" sz="1600" dirty="0">
                  <a:solidFill>
                    <a:schemeClr val="bg2"/>
                  </a:solidFill>
                </a:endParaRPr>
              </a:p>
              <a:p>
                <a:pPr>
                  <a:lnSpc>
                    <a:spcPts val="2360"/>
                  </a:lnSpc>
                </a:pPr>
                <a:r>
                  <a:rPr lang="zh-CN" altLang="en-US" sz="1600" dirty="0">
                    <a:solidFill>
                      <a:schemeClr val="bg2"/>
                    </a:solidFill>
                  </a:rPr>
                  <a:t>其中，</a:t>
                </a:r>
                <a:r>
                  <a:rPr lang="en-US" altLang="zh-CN" sz="1600" dirty="0">
                    <a:solidFill>
                      <a:schemeClr val="bg2"/>
                    </a:solidFill>
                  </a:rPr>
                  <a:t>S(</a:t>
                </a:r>
                <a14:m>
                  <m:oMath xmlns:m="http://schemas.openxmlformats.org/officeDocument/2006/math">
                    <m:sSub>
                      <m:sSubPr>
                        <m:ctrlPr>
                          <a:rPr lang="en-US" altLang="zh-CN" sz="1600" i="1">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t</m:t>
                        </m:r>
                      </m:e>
                      <m:sub>
                        <m:r>
                          <a:rPr lang="en-US" altLang="zh-CN" sz="1600" i="1">
                            <a:solidFill>
                              <a:schemeClr val="bg2"/>
                            </a:solidFill>
                            <a:latin typeface="Cambria Math" panose="02040503050406030204" pitchFamily="18" charset="0"/>
                          </a:rPr>
                          <m:t>𝑛</m:t>
                        </m:r>
                        <m:r>
                          <a:rPr lang="en-US" altLang="zh-CN" sz="1600" i="1">
                            <a:solidFill>
                              <a:schemeClr val="bg2"/>
                            </a:solidFill>
                            <a:latin typeface="Cambria Math" panose="02040503050406030204" pitchFamily="18" charset="0"/>
                          </a:rPr>
                          <m:t>−1</m:t>
                        </m:r>
                      </m:sub>
                    </m:sSub>
                  </m:oMath>
                </a14:m>
                <a:r>
                  <a:rPr lang="en-US" altLang="zh-CN" sz="1600" dirty="0">
                    <a:solidFill>
                      <a:schemeClr val="bg2"/>
                    </a:solidFill>
                  </a:rPr>
                  <a:t>)</a:t>
                </a:r>
                <a:r>
                  <a:rPr lang="zh-CN" altLang="en-US" sz="1600" dirty="0">
                    <a:solidFill>
                      <a:schemeClr val="bg2"/>
                    </a:solidFill>
                  </a:rPr>
                  <a:t>指的是在</a:t>
                </a:r>
                <a14:m>
                  <m:oMath xmlns:m="http://schemas.openxmlformats.org/officeDocument/2006/math">
                    <m:sSub>
                      <m:sSubPr>
                        <m:ctrlPr>
                          <a:rPr lang="en-US" altLang="zh-CN" sz="1600" i="1">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t</m:t>
                        </m:r>
                      </m:e>
                      <m:sub>
                        <m:r>
                          <a:rPr lang="en-US" altLang="zh-CN" sz="1600" i="1">
                            <a:solidFill>
                              <a:schemeClr val="bg2"/>
                            </a:solidFill>
                            <a:latin typeface="Cambria Math" panose="02040503050406030204" pitchFamily="18" charset="0"/>
                          </a:rPr>
                          <m:t>𝑛</m:t>
                        </m:r>
                        <m:r>
                          <a:rPr lang="en-US" altLang="zh-CN" sz="1600" i="1">
                            <a:solidFill>
                              <a:schemeClr val="bg2"/>
                            </a:solidFill>
                            <a:latin typeface="Cambria Math" panose="02040503050406030204" pitchFamily="18" charset="0"/>
                          </a:rPr>
                          <m:t>−1</m:t>
                        </m:r>
                      </m:sub>
                    </m:sSub>
                    <m:r>
                      <a:rPr lang="en-US" altLang="zh-CN" sz="1600" i="1">
                        <a:solidFill>
                          <a:schemeClr val="bg2"/>
                        </a:solidFill>
                        <a:latin typeface="Cambria Math" panose="02040503050406030204" pitchFamily="18" charset="0"/>
                      </a:rPr>
                      <m:t> </m:t>
                    </m:r>
                  </m:oMath>
                </a14:m>
                <a:r>
                  <a:rPr lang="en-US" altLang="zh-CN" sz="1600" dirty="0">
                    <a:solidFill>
                      <a:schemeClr val="bg2"/>
                    </a:solidFill>
                  </a:rPr>
                  <a:t>​</a:t>
                </a:r>
                <a:r>
                  <a:rPr lang="zh-CN" altLang="en-US" sz="1600" dirty="0">
                    <a:solidFill>
                      <a:schemeClr val="bg2"/>
                    </a:solidFill>
                  </a:rPr>
                  <a:t>时间点的生存概率；</a:t>
                </a:r>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a:rPr lang="en-US" altLang="zh-CN" sz="1600" b="0" i="1" smtClean="0">
                            <a:solidFill>
                              <a:schemeClr val="bg2"/>
                            </a:solidFill>
                            <a:latin typeface="Cambria Math" panose="02040503050406030204" pitchFamily="18" charset="0"/>
                          </a:rPr>
                          <m:t>𝑑</m:t>
                        </m:r>
                      </m:e>
                      <m:sub>
                        <m:r>
                          <a:rPr lang="en-US" altLang="zh-CN" sz="1600" i="1">
                            <a:solidFill>
                              <a:schemeClr val="bg2"/>
                            </a:solidFill>
                            <a:latin typeface="Cambria Math" panose="02040503050406030204" pitchFamily="18" charset="0"/>
                          </a:rPr>
                          <m:t>𝑛</m:t>
                        </m:r>
                      </m:sub>
                    </m:sSub>
                  </m:oMath>
                </a14:m>
                <a:r>
                  <a:rPr lang="zh-CN" altLang="en-US" sz="1600" dirty="0">
                    <a:solidFill>
                      <a:schemeClr val="bg2"/>
                    </a:solidFill>
                  </a:rPr>
                  <a:t>指的是在时间点</a:t>
                </a:r>
                <a14:m>
                  <m:oMath xmlns:m="http://schemas.openxmlformats.org/officeDocument/2006/math">
                    <m:sSub>
                      <m:sSubPr>
                        <m:ctrlPr>
                          <a:rPr lang="en-US" altLang="zh-CN" sz="1600" i="1">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t</m:t>
                        </m:r>
                      </m:e>
                      <m:sub>
                        <m:r>
                          <a:rPr lang="en-US" altLang="zh-CN" sz="1600" i="1">
                            <a:solidFill>
                              <a:schemeClr val="bg2"/>
                            </a:solidFill>
                            <a:latin typeface="Cambria Math" panose="02040503050406030204" pitchFamily="18" charset="0"/>
                          </a:rPr>
                          <m:t>𝑛</m:t>
                        </m:r>
                      </m:sub>
                    </m:sSub>
                  </m:oMath>
                </a14:m>
                <a:r>
                  <a:rPr lang="en-US" altLang="zh-CN" sz="1600" dirty="0">
                    <a:solidFill>
                      <a:schemeClr val="bg2"/>
                    </a:solidFill>
                  </a:rPr>
                  <a:t> </a:t>
                </a:r>
                <a:r>
                  <a:rPr lang="zh-CN" altLang="en-US" sz="1600" dirty="0">
                    <a:solidFill>
                      <a:schemeClr val="bg2"/>
                    </a:solidFill>
                  </a:rPr>
                  <a:t>所发生的事件数，</a:t>
                </a:r>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r</m:t>
                        </m:r>
                      </m:e>
                      <m:sub>
                        <m:r>
                          <a:rPr lang="en-US" altLang="zh-CN" sz="1600" i="1">
                            <a:solidFill>
                              <a:schemeClr val="bg2"/>
                            </a:solidFill>
                            <a:latin typeface="Cambria Math" panose="02040503050406030204" pitchFamily="18" charset="0"/>
                          </a:rPr>
                          <m:t>𝑛</m:t>
                        </m:r>
                      </m:sub>
                    </m:sSub>
                  </m:oMath>
                </a14:m>
                <a:r>
                  <a:rPr lang="zh-CN" altLang="en-US" sz="1600" dirty="0">
                    <a:solidFill>
                      <a:schemeClr val="bg2"/>
                    </a:solidFill>
                  </a:rPr>
                  <a:t>指的是在快要到时间点</a:t>
                </a:r>
                <a14:m>
                  <m:oMath xmlns:m="http://schemas.openxmlformats.org/officeDocument/2006/math">
                    <m:sSub>
                      <m:sSubPr>
                        <m:ctrlPr>
                          <a:rPr lang="en-US" altLang="zh-CN" sz="1600" i="1" smtClean="0">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t</m:t>
                        </m:r>
                      </m:e>
                      <m:sub>
                        <m:r>
                          <a:rPr lang="en-US" altLang="zh-CN" sz="1600" i="1">
                            <a:solidFill>
                              <a:schemeClr val="bg2"/>
                            </a:solidFill>
                            <a:latin typeface="Cambria Math" panose="02040503050406030204" pitchFamily="18" charset="0"/>
                          </a:rPr>
                          <m:t>𝑛</m:t>
                        </m:r>
                      </m:sub>
                    </m:sSub>
                  </m:oMath>
                </a14:m>
                <a:r>
                  <a:rPr lang="zh-CN" altLang="en-US" sz="1600" dirty="0">
                    <a:solidFill>
                      <a:schemeClr val="bg2"/>
                    </a:solidFill>
                  </a:rPr>
                  <a:t>时，还存活的人；</a:t>
                </a:r>
                <a:r>
                  <a:rPr lang="en-US" altLang="zh-CN" sz="1600" dirty="0">
                    <a:solidFill>
                      <a:schemeClr val="bg2"/>
                    </a:solidFill>
                  </a:rPr>
                  <a:t> </a:t>
                </a:r>
                <a14:m>
                  <m:oMath xmlns:m="http://schemas.openxmlformats.org/officeDocument/2006/math">
                    <m:sSub>
                      <m:sSubPr>
                        <m:ctrlPr>
                          <a:rPr lang="en-US" altLang="zh-CN" sz="1600" i="1">
                            <a:solidFill>
                              <a:schemeClr val="bg2"/>
                            </a:solidFill>
                            <a:latin typeface="Cambria Math" panose="02040503050406030204" pitchFamily="18" charset="0"/>
                          </a:rPr>
                        </m:ctrlPr>
                      </m:sSubPr>
                      <m:e>
                        <m:r>
                          <m:rPr>
                            <m:sty m:val="p"/>
                          </m:rPr>
                          <a:rPr lang="en-US" altLang="zh-CN" sz="1600" i="1">
                            <a:solidFill>
                              <a:schemeClr val="bg2"/>
                            </a:solidFill>
                            <a:latin typeface="Cambria Math" panose="02040503050406030204" pitchFamily="18" charset="0"/>
                          </a:rPr>
                          <m:t>t</m:t>
                        </m:r>
                      </m:e>
                      <m:sub>
                        <m:r>
                          <a:rPr lang="en-US" altLang="zh-CN" sz="1600" b="0" i="1" smtClean="0">
                            <a:solidFill>
                              <a:schemeClr val="bg2"/>
                            </a:solidFill>
                            <a:latin typeface="Cambria Math" panose="02040503050406030204" pitchFamily="18" charset="0"/>
                          </a:rPr>
                          <m:t>0</m:t>
                        </m:r>
                      </m:sub>
                    </m:sSub>
                  </m:oMath>
                </a14:m>
                <a:r>
                  <a:rPr lang="en-US" altLang="zh-CN" sz="1600" dirty="0">
                    <a:solidFill>
                      <a:schemeClr val="bg2"/>
                    </a:solidFill>
                  </a:rPr>
                  <a:t> = 0 , S(0) = 1</a:t>
                </a:r>
                <a:endParaRPr lang="zh-CN" altLang="en-US" sz="1600" dirty="0">
                  <a:solidFill>
                    <a:schemeClr val="bg2"/>
                  </a:solidFill>
                </a:endParaRPr>
              </a:p>
            </p:txBody>
          </p:sp>
        </mc:Choice>
        <mc:Fallback xmlns="">
          <p:sp>
            <p:nvSpPr>
              <p:cNvPr id="9" name="Rectangle 8">
                <a:extLst>
                  <a:ext uri="{FF2B5EF4-FFF2-40B4-BE49-F238E27FC236}">
                    <a16:creationId xmlns:a16="http://schemas.microsoft.com/office/drawing/2014/main" id="{28C4914D-1DA0-E340-A956-13E1F850F093}"/>
                  </a:ext>
                </a:extLst>
              </p:cNvPr>
              <p:cNvSpPr>
                <a:spLocks noRot="1" noChangeAspect="1" noMove="1" noResize="1" noEditPoints="1" noAdjustHandles="1" noChangeArrowheads="1" noChangeShapeType="1" noTextEdit="1"/>
              </p:cNvSpPr>
              <p:nvPr/>
            </p:nvSpPr>
            <p:spPr>
              <a:xfrm>
                <a:off x="642412" y="1702053"/>
                <a:ext cx="7859176" cy="3453894"/>
              </a:xfrm>
              <a:prstGeom prst="rect">
                <a:avLst/>
              </a:prstGeom>
              <a:blipFill>
                <a:blip r:embed="rId3"/>
                <a:stretch>
                  <a:fillRect l="-323" r="-2903" b="-1095"/>
                </a:stretch>
              </a:blipFill>
            </p:spPr>
            <p:txBody>
              <a:bodyPr/>
              <a:lstStyle/>
              <a:p>
                <a:r>
                  <a:rPr lang="en-CN">
                    <a:noFill/>
                  </a:rPr>
                  <a:t> </a:t>
                </a:r>
              </a:p>
            </p:txBody>
          </p:sp>
        </mc:Fallback>
      </mc:AlternateContent>
      <p:pic>
        <p:nvPicPr>
          <p:cNvPr id="3" name="Picture 2" descr="Text&#10;&#10;Description automatically generated">
            <a:extLst>
              <a:ext uri="{FF2B5EF4-FFF2-40B4-BE49-F238E27FC236}">
                <a16:creationId xmlns:a16="http://schemas.microsoft.com/office/drawing/2014/main" id="{A487A71A-61F8-854E-8680-3CEFC0A32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412" y="2042447"/>
            <a:ext cx="1905000" cy="342900"/>
          </a:xfrm>
          <a:prstGeom prst="rect">
            <a:avLst/>
          </a:prstGeom>
        </p:spPr>
      </p:pic>
      <p:pic>
        <p:nvPicPr>
          <p:cNvPr id="7" name="Picture 6" descr="Text&#10;&#10;Description automatically generated">
            <a:extLst>
              <a:ext uri="{FF2B5EF4-FFF2-40B4-BE49-F238E27FC236}">
                <a16:creationId xmlns:a16="http://schemas.microsoft.com/office/drawing/2014/main" id="{A7E0838E-B3D9-FD45-B34E-2B0E64264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154" y="3589158"/>
            <a:ext cx="2743200" cy="736600"/>
          </a:xfrm>
          <a:prstGeom prst="rect">
            <a:avLst/>
          </a:prstGeom>
        </p:spPr>
      </p:pic>
    </p:spTree>
    <p:extLst>
      <p:ext uri="{BB962C8B-B14F-4D97-AF65-F5344CB8AC3E}">
        <p14:creationId xmlns:p14="http://schemas.microsoft.com/office/powerpoint/2010/main" val="2125052898"/>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489B3-A34C-FA40-A6B2-4BD32F8FEE58}"/>
              </a:ext>
            </a:extLst>
          </p:cNvPr>
          <p:cNvSpPr>
            <a:spLocks noGrp="1"/>
          </p:cNvSpPr>
          <p:nvPr>
            <p:ph type="dt" sz="half" idx="10"/>
          </p:nvPr>
        </p:nvSpPr>
        <p:spPr/>
        <p:txBody>
          <a:bodyPr/>
          <a:lstStyle/>
          <a:p>
            <a:fld id="{C4195B3C-719C-4EE6-913A-D4CBE95DEF28}" type="datetime1">
              <a:rPr lang="zh-CN" altLang="en-US" smtClean="0"/>
              <a:t>2021/6/24</a:t>
            </a:fld>
            <a:endParaRPr lang="zh-CN" altLang="en-US" dirty="0"/>
          </a:p>
        </p:txBody>
      </p:sp>
      <p:sp>
        <p:nvSpPr>
          <p:cNvPr id="3" name="Footer Placeholder 2">
            <a:extLst>
              <a:ext uri="{FF2B5EF4-FFF2-40B4-BE49-F238E27FC236}">
                <a16:creationId xmlns:a16="http://schemas.microsoft.com/office/drawing/2014/main" id="{F97D4398-46C8-2247-93C8-916243FBAB64}"/>
              </a:ext>
            </a:extLst>
          </p:cNvPr>
          <p:cNvSpPr>
            <a:spLocks noGrp="1"/>
          </p:cNvSpPr>
          <p:nvPr>
            <p:ph type="ftr" sz="quarter" idx="11"/>
          </p:nvPr>
        </p:nvSpPr>
        <p:spPr/>
        <p:txBody>
          <a:bodyPr/>
          <a:lstStyle/>
          <a:p>
            <a:r>
              <a:rPr lang="en-US"/>
              <a:t>Central South University</a:t>
            </a:r>
            <a:endParaRPr lang="en-US" dirty="0"/>
          </a:p>
        </p:txBody>
      </p:sp>
      <p:sp>
        <p:nvSpPr>
          <p:cNvPr id="4" name="Slide Number Placeholder 3">
            <a:extLst>
              <a:ext uri="{FF2B5EF4-FFF2-40B4-BE49-F238E27FC236}">
                <a16:creationId xmlns:a16="http://schemas.microsoft.com/office/drawing/2014/main" id="{566D1C4C-A1B1-694C-AF6D-3D7B5E687A13}"/>
              </a:ext>
            </a:extLst>
          </p:cNvPr>
          <p:cNvSpPr>
            <a:spLocks noGrp="1"/>
          </p:cNvSpPr>
          <p:nvPr>
            <p:ph type="sldNum" sz="quarter" idx="12"/>
          </p:nvPr>
        </p:nvSpPr>
        <p:spPr/>
        <p:txBody>
          <a:bodyPr/>
          <a:lstStyle/>
          <a:p>
            <a:fld id="{3D39BEF3-C642-43F7-A951-ECBD4B381009}" type="slidenum">
              <a:rPr lang="zh-CN" altLang="en-US" smtClean="0"/>
              <a:t>4</a:t>
            </a:fld>
            <a:endParaRPr lang="zh-CN" altLang="en-US"/>
          </a:p>
        </p:txBody>
      </p:sp>
      <p:pic>
        <p:nvPicPr>
          <p:cNvPr id="10242" name="Picture 2" descr="在这里插入图片描述">
            <a:extLst>
              <a:ext uri="{FF2B5EF4-FFF2-40B4-BE49-F238E27FC236}">
                <a16:creationId xmlns:a16="http://schemas.microsoft.com/office/drawing/2014/main" id="{3BD12CB1-BD9D-1B46-B506-206528CE1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197" y="261203"/>
            <a:ext cx="4941021" cy="6095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924155E-CE86-4A49-ACCA-0331E5D3CCAB}"/>
                  </a:ext>
                </a:extLst>
              </p:cNvPr>
              <p:cNvSpPr/>
              <p:nvPr/>
            </p:nvSpPr>
            <p:spPr>
              <a:xfrm>
                <a:off x="5694218" y="1376042"/>
                <a:ext cx="3086100" cy="3323987"/>
              </a:xfrm>
              <a:prstGeom prst="rect">
                <a:avLst/>
              </a:prstGeom>
            </p:spPr>
            <p:txBody>
              <a:bodyPr wrap="square">
                <a:spAutoFit/>
              </a:bodyPr>
              <a:lstStyle/>
              <a:p>
                <a:r>
                  <a:rPr lang="en-CN" sz="1400" dirty="0">
                    <a:solidFill>
                      <a:schemeClr val="bg2"/>
                    </a:solidFill>
                  </a:rPr>
                  <a:t>图为构建的</a:t>
                </a:r>
                <a:r>
                  <a:rPr lang="en-CN" sz="1400" b="1" dirty="0">
                    <a:solidFill>
                      <a:schemeClr val="bg2"/>
                    </a:solidFill>
                  </a:rPr>
                  <a:t>KM生存分析模型</a:t>
                </a:r>
                <a:r>
                  <a:rPr lang="en-CN" sz="1400" dirty="0">
                    <a:solidFill>
                      <a:schemeClr val="bg2"/>
                    </a:solidFill>
                  </a:rPr>
                  <a:t>可视化结果。其中，</a:t>
                </a:r>
                <a:endParaRPr lang="en-US" sz="1400" dirty="0">
                  <a:solidFill>
                    <a:schemeClr val="bg2"/>
                  </a:solidFill>
                </a:endParaRPr>
              </a:p>
              <a:p>
                <a:endParaRPr lang="en-CN" sz="1400" dirty="0">
                  <a:solidFill>
                    <a:schemeClr val="bg2"/>
                  </a:solidFill>
                </a:endParaRPr>
              </a:p>
              <a:p>
                <a:r>
                  <a:rPr lang="en-CN" sz="1400" dirty="0">
                    <a:solidFill>
                      <a:schemeClr val="bg2"/>
                    </a:solidFill>
                  </a:rPr>
                  <a:t>1）曲线上垂直下降的部分表明，在该时刻有感兴趣的事件发生（通过观察S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sub>
                    </m:sSub>
                  </m:oMath>
                </a14:m>
                <a:r>
                  <a:rPr lang="en-CN" sz="1400" dirty="0">
                    <a:solidFill>
                      <a:schemeClr val="bg2"/>
                    </a:solidFill>
                  </a:rPr>
                  <a:t>) ​我们能够看到，只有当</a:t>
                </a:r>
                <a:r>
                  <a:rPr lang="en-US" altLang="zh-CN" sz="1400" dirty="0">
                    <a:solidFill>
                      <a:schemeClr val="bg2"/>
                    </a:solidFill>
                  </a:rPr>
                  <a:t>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d</m:t>
                        </m:r>
                      </m:e>
                      <m:sub>
                        <m:r>
                          <a:rPr lang="en-US" altLang="zh-CN" sz="1400" i="1">
                            <a:solidFill>
                              <a:schemeClr val="bg2"/>
                            </a:solidFill>
                            <a:latin typeface="Cambria Math" panose="02040503050406030204" pitchFamily="18" charset="0"/>
                          </a:rPr>
                          <m:t>𝑛</m:t>
                        </m:r>
                      </m:sub>
                    </m:sSub>
                    <m:r>
                      <a:rPr lang="en-US" altLang="zh-CN" sz="1400" i="1">
                        <a:solidFill>
                          <a:schemeClr val="bg2"/>
                        </a:solidFill>
                        <a:latin typeface="Cambria Math" panose="02040503050406030204" pitchFamily="18" charset="0"/>
                      </a:rPr>
                      <m:t> </m:t>
                    </m:r>
                  </m:oMath>
                </a14:m>
                <a:r>
                  <a:rPr lang="en-CN" sz="1400" dirty="0">
                    <a:solidFill>
                      <a:schemeClr val="bg2"/>
                    </a:solidFill>
                  </a:rPr>
                  <a:t>不为零的时候，S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r>
                          <a:rPr lang="en-US" altLang="zh-CN" sz="1400" b="0" i="1" smtClean="0">
                            <a:solidFill>
                              <a:schemeClr val="bg2"/>
                            </a:solidFill>
                            <a:latin typeface="Cambria Math" panose="02040503050406030204" pitchFamily="18" charset="0"/>
                          </a:rPr>
                          <m:t>−1</m:t>
                        </m:r>
                      </m:sub>
                    </m:sSub>
                  </m:oMath>
                </a14:m>
                <a:r>
                  <a:rPr lang="en-CN" sz="1400" dirty="0">
                    <a:solidFill>
                      <a:schemeClr val="bg2"/>
                    </a:solidFill>
                  </a:rPr>
                  <a:t>) 才会减小得到S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sub>
                    </m:sSub>
                  </m:oMath>
                </a14:m>
                <a:r>
                  <a:rPr lang="en-CN" sz="1400" dirty="0">
                    <a:solidFill>
                      <a:schemeClr val="bg2"/>
                    </a:solidFill>
                  </a:rPr>
                  <a:t>) ；否则，没有事件发生， S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sub>
                    </m:sSub>
                  </m:oMath>
                </a14:m>
                <a:r>
                  <a:rPr lang="en-CN" sz="1400" dirty="0">
                    <a:solidFill>
                      <a:schemeClr val="bg2"/>
                    </a:solidFill>
                  </a:rPr>
                  <a:t>) </a:t>
                </a:r>
                <a:r>
                  <a:rPr lang="zh-CN" altLang="en-US" sz="1400" dirty="0">
                    <a:solidFill>
                      <a:schemeClr val="bg2"/>
                    </a:solidFill>
                  </a:rPr>
                  <a:t> </a:t>
                </a:r>
                <a:r>
                  <a:rPr lang="en-US" altLang="zh-CN" sz="1400" dirty="0">
                    <a:solidFill>
                      <a:schemeClr val="bg2"/>
                    </a:solidFill>
                  </a:rPr>
                  <a:t>=</a:t>
                </a:r>
                <a:r>
                  <a:rPr lang="zh-CN" altLang="en-US" sz="1400" dirty="0">
                    <a:solidFill>
                      <a:schemeClr val="bg2"/>
                    </a:solidFill>
                  </a:rPr>
                  <a:t> </a:t>
                </a:r>
                <a:r>
                  <a:rPr lang="en-CN" sz="1400" dirty="0">
                    <a:solidFill>
                      <a:schemeClr val="bg2"/>
                    </a:solidFill>
                  </a:rPr>
                  <a:t>S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r>
                          <a:rPr lang="en-US" altLang="zh-CN" sz="1400" i="1">
                            <a:solidFill>
                              <a:schemeClr val="bg2"/>
                            </a:solidFill>
                            <a:latin typeface="Cambria Math" panose="02040503050406030204" pitchFamily="18" charset="0"/>
                          </a:rPr>
                          <m:t>−1</m:t>
                        </m:r>
                      </m:sub>
                    </m:sSub>
                  </m:oMath>
                </a14:m>
                <a:r>
                  <a:rPr lang="en-CN" sz="1400" dirty="0">
                    <a:solidFill>
                      <a:schemeClr val="bg2"/>
                    </a:solidFill>
                  </a:rPr>
                  <a:t>) ​	</a:t>
                </a:r>
              </a:p>
              <a:p>
                <a:endParaRPr lang="en-CN" sz="1400" dirty="0">
                  <a:solidFill>
                    <a:schemeClr val="bg2"/>
                  </a:solidFill>
                </a:endParaRPr>
              </a:p>
              <a:p>
                <a:r>
                  <a:rPr lang="en-US" altLang="zh-CN" sz="1400" dirty="0">
                    <a:solidFill>
                      <a:schemeClr val="bg2"/>
                    </a:solidFill>
                  </a:rPr>
                  <a:t>2</a:t>
                </a:r>
                <a:r>
                  <a:rPr lang="en-CN" sz="1400" dirty="0">
                    <a:solidFill>
                      <a:schemeClr val="bg2"/>
                    </a:solidFill>
                  </a:rPr>
                  <a:t>） 曲线上的垂直stick表示的是，在该时刻，有实例成为了censored，如果在</a:t>
                </a:r>
                <a:r>
                  <a:rPr lang="en-US" altLang="zh-CN" sz="1400" dirty="0">
                    <a:solidFill>
                      <a:schemeClr val="bg2"/>
                    </a:solidFill>
                  </a:rPr>
                  <a:t>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r>
                          <a:rPr lang="en-US" altLang="zh-CN" sz="1400" i="1">
                            <a:solidFill>
                              <a:schemeClr val="bg2"/>
                            </a:solidFill>
                            <a:latin typeface="Cambria Math" panose="02040503050406030204" pitchFamily="18" charset="0"/>
                          </a:rPr>
                          <m:t>−1</m:t>
                        </m:r>
                      </m:sub>
                    </m:sSub>
                  </m:oMath>
                </a14:m>
                <a:r>
                  <a:rPr lang="en-CN" sz="1400" dirty="0">
                    <a:solidFill>
                      <a:schemeClr val="bg2"/>
                    </a:solidFill>
                  </a:rPr>
                  <a:t> 和</a:t>
                </a:r>
                <a:r>
                  <a:rPr lang="en-US" altLang="zh-CN" sz="1400" dirty="0">
                    <a:solidFill>
                      <a:schemeClr val="bg2"/>
                    </a:solidFill>
                  </a:rPr>
                  <a:t>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t</m:t>
                        </m:r>
                      </m:e>
                      <m:sub>
                        <m:r>
                          <a:rPr lang="en-US" altLang="zh-CN" sz="1400" i="1">
                            <a:solidFill>
                              <a:schemeClr val="bg2"/>
                            </a:solidFill>
                            <a:latin typeface="Cambria Math" panose="02040503050406030204" pitchFamily="18" charset="0"/>
                          </a:rPr>
                          <m:t>𝑛</m:t>
                        </m:r>
                      </m:sub>
                    </m:sSub>
                    <m:r>
                      <a:rPr lang="en-US" altLang="zh-CN" sz="1400" i="1">
                        <a:solidFill>
                          <a:schemeClr val="bg2"/>
                        </a:solidFill>
                        <a:latin typeface="Cambria Math" panose="02040503050406030204" pitchFamily="18" charset="0"/>
                      </a:rPr>
                      <m:t> </m:t>
                    </m:r>
                  </m:oMath>
                </a14:m>
                <a:r>
                  <a:rPr lang="en-CN" sz="1400" dirty="0">
                    <a:solidFill>
                      <a:schemeClr val="bg2"/>
                    </a:solidFill>
                  </a:rPr>
                  <a:t>​之间有实例censored，那么在计算</a:t>
                </a:r>
                <a:r>
                  <a:rPr lang="zh-CN" altLang="en-US" sz="1400" dirty="0">
                    <a:solidFill>
                      <a:schemeClr val="bg2"/>
                    </a:solidFill>
                  </a:rPr>
                  <a:t> </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smtClean="0">
                            <a:solidFill>
                              <a:schemeClr val="bg2"/>
                            </a:solidFill>
                            <a:latin typeface="Cambria Math" panose="02040503050406030204" pitchFamily="18" charset="0"/>
                          </a:rPr>
                          <m:t>r</m:t>
                        </m:r>
                      </m:e>
                      <m:sub>
                        <m:r>
                          <a:rPr lang="en-US" altLang="zh-CN" sz="1400" i="1">
                            <a:solidFill>
                              <a:schemeClr val="bg2"/>
                            </a:solidFill>
                            <a:latin typeface="Cambria Math" panose="02040503050406030204" pitchFamily="18" charset="0"/>
                          </a:rPr>
                          <m:t>𝑛</m:t>
                        </m:r>
                      </m:sub>
                    </m:sSub>
                  </m:oMath>
                </a14:m>
                <a:r>
                  <a:rPr lang="en-CN" sz="1400" dirty="0">
                    <a:solidFill>
                      <a:schemeClr val="bg2"/>
                    </a:solidFill>
                  </a:rPr>
                  <a:t> 时应该将该患者剔除出去</a:t>
                </a:r>
              </a:p>
            </p:txBody>
          </p:sp>
        </mc:Choice>
        <mc:Fallback xmlns="">
          <p:sp>
            <p:nvSpPr>
              <p:cNvPr id="5" name="Rectangle 4">
                <a:extLst>
                  <a:ext uri="{FF2B5EF4-FFF2-40B4-BE49-F238E27FC236}">
                    <a16:creationId xmlns:a16="http://schemas.microsoft.com/office/drawing/2014/main" id="{7924155E-CE86-4A49-ACCA-0331E5D3CCAB}"/>
                  </a:ext>
                </a:extLst>
              </p:cNvPr>
              <p:cNvSpPr>
                <a:spLocks noRot="1" noChangeAspect="1" noMove="1" noResize="1" noEditPoints="1" noAdjustHandles="1" noChangeArrowheads="1" noChangeShapeType="1" noTextEdit="1"/>
              </p:cNvSpPr>
              <p:nvPr/>
            </p:nvSpPr>
            <p:spPr>
              <a:xfrm>
                <a:off x="5694218" y="1376042"/>
                <a:ext cx="3086100" cy="3323987"/>
              </a:xfrm>
              <a:prstGeom prst="rect">
                <a:avLst/>
              </a:prstGeom>
              <a:blipFill>
                <a:blip r:embed="rId3"/>
                <a:stretch>
                  <a:fillRect l="-820" t="-380" b="-380"/>
                </a:stretch>
              </a:blipFill>
            </p:spPr>
            <p:txBody>
              <a:bodyPr/>
              <a:lstStyle/>
              <a:p>
                <a:r>
                  <a:rPr lang="en-CN">
                    <a:noFill/>
                  </a:rPr>
                  <a:t> </a:t>
                </a:r>
              </a:p>
            </p:txBody>
          </p:sp>
        </mc:Fallback>
      </mc:AlternateContent>
    </p:spTree>
    <p:extLst>
      <p:ext uri="{BB962C8B-B14F-4D97-AF65-F5344CB8AC3E}">
        <p14:creationId xmlns:p14="http://schemas.microsoft.com/office/powerpoint/2010/main" val="267540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5CAA7C-3F93-9445-9102-A92BA51AB43B}"/>
              </a:ext>
            </a:extLst>
          </p:cNvPr>
          <p:cNvSpPr>
            <a:spLocks noGrp="1"/>
          </p:cNvSpPr>
          <p:nvPr>
            <p:ph type="dt" sz="half" idx="10"/>
          </p:nvPr>
        </p:nvSpPr>
        <p:spPr/>
        <p:txBody>
          <a:bodyPr/>
          <a:lstStyle/>
          <a:p>
            <a:fld id="{C4195B3C-719C-4EE6-913A-D4CBE95DEF28}" type="datetime1">
              <a:rPr lang="zh-CN" altLang="en-US" smtClean="0"/>
              <a:t>2021/6/24</a:t>
            </a:fld>
            <a:endParaRPr lang="zh-CN" altLang="en-US" dirty="0"/>
          </a:p>
        </p:txBody>
      </p:sp>
      <p:sp>
        <p:nvSpPr>
          <p:cNvPr id="3" name="Footer Placeholder 2">
            <a:extLst>
              <a:ext uri="{FF2B5EF4-FFF2-40B4-BE49-F238E27FC236}">
                <a16:creationId xmlns:a16="http://schemas.microsoft.com/office/drawing/2014/main" id="{A490D566-E2CF-2E4A-A1F7-590DC3663A48}"/>
              </a:ext>
            </a:extLst>
          </p:cNvPr>
          <p:cNvSpPr>
            <a:spLocks noGrp="1"/>
          </p:cNvSpPr>
          <p:nvPr>
            <p:ph type="ftr" sz="quarter" idx="11"/>
          </p:nvPr>
        </p:nvSpPr>
        <p:spPr/>
        <p:txBody>
          <a:bodyPr/>
          <a:lstStyle/>
          <a:p>
            <a:r>
              <a:rPr lang="en-US"/>
              <a:t>Central South University</a:t>
            </a:r>
            <a:endParaRPr lang="en-US" dirty="0"/>
          </a:p>
        </p:txBody>
      </p:sp>
      <p:sp>
        <p:nvSpPr>
          <p:cNvPr id="4" name="Slide Number Placeholder 3">
            <a:extLst>
              <a:ext uri="{FF2B5EF4-FFF2-40B4-BE49-F238E27FC236}">
                <a16:creationId xmlns:a16="http://schemas.microsoft.com/office/drawing/2014/main" id="{BD978EB6-A7A0-BF41-952D-9250C24BF415}"/>
              </a:ext>
            </a:extLst>
          </p:cNvPr>
          <p:cNvSpPr>
            <a:spLocks noGrp="1"/>
          </p:cNvSpPr>
          <p:nvPr>
            <p:ph type="sldNum" sz="quarter" idx="12"/>
          </p:nvPr>
        </p:nvSpPr>
        <p:spPr/>
        <p:txBody>
          <a:bodyPr/>
          <a:lstStyle/>
          <a:p>
            <a:fld id="{3D39BEF3-C642-43F7-A951-ECBD4B381009}" type="slidenum">
              <a:rPr lang="zh-CN" altLang="en-US" smtClean="0"/>
              <a:t>5</a:t>
            </a:fld>
            <a:endParaRPr lang="zh-CN" alt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82D601F-7224-C346-89BB-080E322D574F}"/>
                  </a:ext>
                </a:extLst>
              </p:cNvPr>
              <p:cNvSpPr/>
              <p:nvPr/>
            </p:nvSpPr>
            <p:spPr>
              <a:xfrm>
                <a:off x="307397" y="378507"/>
                <a:ext cx="8529206" cy="5940088"/>
              </a:xfrm>
              <a:prstGeom prst="rect">
                <a:avLst/>
              </a:prstGeom>
            </p:spPr>
            <p:txBody>
              <a:bodyPr wrap="square">
                <a:spAutoFit/>
              </a:bodyPr>
              <a:lstStyle/>
              <a:p>
                <a:r>
                  <a:rPr lang="en-CN" sz="1400" b="1" dirty="0">
                    <a:solidFill>
                      <a:schemeClr val="bg2"/>
                    </a:solidFill>
                  </a:rPr>
                  <a:t>风险概率</a:t>
                </a:r>
                <a:r>
                  <a:rPr lang="en-CN" sz="1400" dirty="0">
                    <a:solidFill>
                      <a:schemeClr val="bg2"/>
                    </a:solidFill>
                  </a:rPr>
                  <a:t>指的是在时间t之前还没有发生任何事件的情况下，在时间t发生感兴趣的事件的概率。</a:t>
                </a:r>
              </a:p>
              <a:p>
                <a:endParaRPr lang="en-CN" sz="1400" dirty="0">
                  <a:solidFill>
                    <a:schemeClr val="bg2"/>
                  </a:solidFill>
                </a:endParaRPr>
              </a:p>
              <a:p>
                <a:endParaRPr lang="en-CN" sz="1400" dirty="0">
                  <a:solidFill>
                    <a:schemeClr val="bg2"/>
                  </a:solidFill>
                </a:endParaRPr>
              </a:p>
              <a:p>
                <a:endParaRPr lang="en-CN" sz="1200" dirty="0">
                  <a:solidFill>
                    <a:schemeClr val="bg2"/>
                  </a:solidFill>
                </a:endParaRPr>
              </a:p>
              <a:p>
                <a:endParaRPr lang="en-US" sz="1400" b="1" dirty="0">
                  <a:solidFill>
                    <a:schemeClr val="bg2"/>
                  </a:solidFill>
                </a:endParaRPr>
              </a:p>
              <a:p>
                <a:r>
                  <a:rPr lang="en-US" sz="1400" b="1" dirty="0">
                    <a:solidFill>
                      <a:schemeClr val="bg2"/>
                    </a:solidFill>
                  </a:rPr>
                  <a:t>Cox </a:t>
                </a:r>
                <a:r>
                  <a:rPr lang="zh-CN" altLang="en-US" sz="1400" b="1" dirty="0">
                    <a:solidFill>
                      <a:schemeClr val="bg2"/>
                    </a:solidFill>
                  </a:rPr>
                  <a:t>比例风险回归模型</a:t>
                </a:r>
                <a:endParaRPr lang="en-US" altLang="zh-CN" sz="1400" b="1" dirty="0">
                  <a:solidFill>
                    <a:schemeClr val="bg2"/>
                  </a:solidFill>
                </a:endParaRPr>
              </a:p>
              <a:p>
                <a:endParaRPr lang="en-US" altLang="zh-CN" sz="1400" b="1" dirty="0">
                  <a:solidFill>
                    <a:schemeClr val="bg2"/>
                  </a:solidFill>
                </a:endParaRPr>
              </a:p>
              <a:p>
                <a:endParaRPr lang="en-US" altLang="zh-CN" sz="1400" b="1" dirty="0">
                  <a:solidFill>
                    <a:schemeClr val="bg2"/>
                  </a:solidFill>
                </a:endParaRPr>
              </a:p>
              <a:p>
                <a:r>
                  <a:rPr lang="zh-CN" altLang="en-US" sz="1400" dirty="0">
                    <a:solidFill>
                      <a:schemeClr val="bg2"/>
                    </a:solidFill>
                  </a:rPr>
                  <a:t>其中</a:t>
                </a:r>
                <a14:m>
                  <m:oMath xmlns:m="http://schemas.openxmlformats.org/officeDocument/2006/math">
                    <m:sSub>
                      <m:sSubPr>
                        <m:ctrlPr>
                          <a:rPr lang="en-US" altLang="zh-CN" sz="1400" i="1" smtClean="0">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h</m:t>
                        </m:r>
                      </m:e>
                      <m:sub>
                        <m:r>
                          <a:rPr lang="en-US" altLang="zh-CN" sz="1400" b="0" i="1" smtClean="0">
                            <a:solidFill>
                              <a:schemeClr val="bg2"/>
                            </a:solidFill>
                            <a:latin typeface="Cambria Math" panose="02040503050406030204" pitchFamily="18" charset="0"/>
                          </a:rPr>
                          <m:t>0</m:t>
                        </m:r>
                      </m:sub>
                    </m:sSub>
                    <m:r>
                      <a:rPr lang="en-US" altLang="zh-CN" sz="1400" b="0" i="1" smtClean="0">
                        <a:solidFill>
                          <a:schemeClr val="bg2"/>
                        </a:solidFill>
                        <a:latin typeface="Cambria Math" panose="02040503050406030204" pitchFamily="18" charset="0"/>
                      </a:rPr>
                      <m:t>(</m:t>
                    </m:r>
                    <m:r>
                      <a:rPr lang="en-US" altLang="zh-CN" sz="1400" b="0" i="1" smtClean="0">
                        <a:solidFill>
                          <a:schemeClr val="bg2"/>
                        </a:solidFill>
                        <a:latin typeface="Cambria Math" panose="02040503050406030204" pitchFamily="18" charset="0"/>
                      </a:rPr>
                      <m:t>𝑡</m:t>
                    </m:r>
                    <m:r>
                      <a:rPr lang="en-US" altLang="zh-CN" sz="1400" b="0" i="1" smtClean="0">
                        <a:solidFill>
                          <a:schemeClr val="bg2"/>
                        </a:solidFill>
                        <a:latin typeface="Cambria Math" panose="02040503050406030204" pitchFamily="18" charset="0"/>
                      </a:rPr>
                      <m:t>) </m:t>
                    </m:r>
                  </m:oMath>
                </a14:m>
                <a:r>
                  <a:rPr lang="zh-CN" altLang="en-US" sz="1400" dirty="0">
                    <a:solidFill>
                      <a:schemeClr val="bg2"/>
                    </a:solidFill>
                  </a:rPr>
                  <a:t>是基准风险方程，可以是任意一个针对时间</a:t>
                </a:r>
                <a:r>
                  <a:rPr lang="en-US" altLang="zh-CN" sz="1400" dirty="0">
                    <a:solidFill>
                      <a:schemeClr val="bg2"/>
                    </a:solidFill>
                  </a:rPr>
                  <a:t>t</a:t>
                </a:r>
                <a:r>
                  <a:rPr lang="zh-CN" altLang="en-US" sz="1400" dirty="0">
                    <a:solidFill>
                      <a:schemeClr val="bg2"/>
                    </a:solidFill>
                  </a:rPr>
                  <a:t>的非负方程；</a:t>
                </a:r>
                <a:r>
                  <a:rPr lang="en-US" altLang="zh-CN" sz="1400" dirty="0">
                    <a:solidFill>
                      <a:schemeClr val="bg2"/>
                    </a:solidFill>
                  </a:rPr>
                  <a:t> </a:t>
                </a:r>
                <a14:m>
                  <m:oMath xmlns:m="http://schemas.openxmlformats.org/officeDocument/2006/math">
                    <m:sSub>
                      <m:sSubPr>
                        <m:ctrlPr>
                          <a:rPr lang="en-US" altLang="zh-CN" sz="1400" i="1">
                            <a:solidFill>
                              <a:schemeClr val="bg2"/>
                            </a:solidFill>
                            <a:latin typeface="Cambria Math" panose="02040503050406030204" pitchFamily="18" charset="0"/>
                          </a:rPr>
                        </m:ctrlPr>
                      </m:sSubPr>
                      <m:e>
                        <m:r>
                          <a:rPr lang="en-US" altLang="zh-CN" sz="1400" b="0" i="1" smtClean="0">
                            <a:solidFill>
                              <a:schemeClr val="bg2"/>
                            </a:solidFill>
                            <a:latin typeface="Cambria Math" panose="02040503050406030204" pitchFamily="18" charset="0"/>
                          </a:rPr>
                          <m:t>𝑋</m:t>
                        </m:r>
                      </m:e>
                      <m:sub>
                        <m:r>
                          <a:rPr lang="en-US" altLang="zh-CN" sz="1400" b="0" i="1" smtClean="0">
                            <a:solidFill>
                              <a:schemeClr val="bg2"/>
                            </a:solidFill>
                            <a:latin typeface="Cambria Math" panose="02040503050406030204" pitchFamily="18" charset="0"/>
                          </a:rPr>
                          <m:t>𝑖</m:t>
                        </m:r>
                      </m:sub>
                    </m:sSub>
                    <m:r>
                      <a:rPr lang="en-US" altLang="zh-CN" sz="1400" i="1">
                        <a:solidFill>
                          <a:schemeClr val="bg2"/>
                        </a:solidFill>
                        <a:latin typeface="Cambria Math" panose="02040503050406030204" pitchFamily="18" charset="0"/>
                      </a:rPr>
                      <m:t> </m:t>
                    </m:r>
                  </m:oMath>
                </a14:m>
                <a:r>
                  <a:rPr lang="zh-CN" altLang="en-US" sz="1400" dirty="0">
                    <a:solidFill>
                      <a:schemeClr val="bg2"/>
                    </a:solidFill>
                  </a:rPr>
                  <a:t>是实例</a:t>
                </a:r>
                <a:r>
                  <a:rPr lang="en-US" altLang="zh-CN" sz="1400" i="1" dirty="0" err="1">
                    <a:solidFill>
                      <a:schemeClr val="bg2"/>
                    </a:solidFill>
                  </a:rPr>
                  <a:t>i</a:t>
                </a:r>
                <a:r>
                  <a:rPr lang="zh-CN" altLang="en-US" sz="1400" dirty="0">
                    <a:solidFill>
                      <a:schemeClr val="bg2"/>
                    </a:solidFill>
                  </a:rPr>
                  <a:t>的特征向量；</a:t>
                </a:r>
                <a:r>
                  <a:rPr lang="el-GR" altLang="zh-CN" sz="1400" dirty="0">
                    <a:solidFill>
                      <a:schemeClr val="bg2"/>
                    </a:solidFill>
                  </a:rPr>
                  <a:t>β</a:t>
                </a:r>
                <a:r>
                  <a:rPr lang="zh-CN" altLang="en-US" sz="1400" dirty="0">
                    <a:solidFill>
                      <a:schemeClr val="bg2"/>
                    </a:solidFill>
                  </a:rPr>
                  <a:t>是参数向量，该向量是通过最大化</a:t>
                </a:r>
                <a:r>
                  <a:rPr lang="en-US" altLang="zh-CN" sz="1400" dirty="0">
                    <a:solidFill>
                      <a:schemeClr val="bg2"/>
                    </a:solidFill>
                  </a:rPr>
                  <a:t>cox</a:t>
                </a:r>
                <a:r>
                  <a:rPr lang="zh-CN" altLang="en-US" sz="1400" dirty="0">
                    <a:solidFill>
                      <a:schemeClr val="bg2"/>
                    </a:solidFill>
                  </a:rPr>
                  <a:t>部分似然得到的。</a:t>
                </a:r>
                <a:endParaRPr lang="en-US" altLang="zh-CN" sz="1400" dirty="0">
                  <a:solidFill>
                    <a:schemeClr val="bg2"/>
                  </a:solidFill>
                </a:endParaRPr>
              </a:p>
              <a:p>
                <a:endParaRPr lang="zh-CN" altLang="en-US" sz="1400" dirty="0">
                  <a:solidFill>
                    <a:schemeClr val="bg2"/>
                  </a:solidFill>
                </a:endParaRPr>
              </a:p>
              <a:p>
                <a:r>
                  <a:rPr lang="zh-CN" altLang="en-US" sz="1400" b="1" dirty="0">
                    <a:solidFill>
                      <a:schemeClr val="bg2"/>
                    </a:solidFill>
                  </a:rPr>
                  <a:t>部分似然</a:t>
                </a:r>
              </a:p>
              <a:p>
                <a:r>
                  <a:rPr lang="zh-CN" altLang="en-US" sz="1400" dirty="0">
                    <a:solidFill>
                      <a:schemeClr val="bg2"/>
                    </a:solidFill>
                  </a:rPr>
                  <a:t>已知实例</a:t>
                </a:r>
                <a:r>
                  <a:rPr lang="en-US" sz="1400" dirty="0" err="1">
                    <a:solidFill>
                      <a:schemeClr val="bg2"/>
                    </a:solidFill>
                  </a:rPr>
                  <a:t>i</a:t>
                </a:r>
                <a:r>
                  <a:rPr lang="zh-CN" altLang="en-US" sz="1400" dirty="0">
                    <a:solidFill>
                      <a:schemeClr val="bg2"/>
                    </a:solidFill>
                  </a:rPr>
                  <a:t>以及其所发生事件的时间</a:t>
                </a:r>
                <a14:m>
                  <m:oMath xmlns:m="http://schemas.openxmlformats.org/officeDocument/2006/math">
                    <m:sSub>
                      <m:sSubPr>
                        <m:ctrlPr>
                          <a:rPr lang="en-US" altLang="zh-CN" sz="1400" i="1">
                            <a:solidFill>
                              <a:schemeClr val="bg2"/>
                            </a:solidFill>
                            <a:latin typeface="Cambria Math" panose="02040503050406030204" pitchFamily="18" charset="0"/>
                          </a:rPr>
                        </m:ctrlPr>
                      </m:sSubPr>
                      <m:e>
                        <m:r>
                          <a:rPr lang="en-US" altLang="zh-CN" sz="1400" b="0" i="1" smtClean="0">
                            <a:solidFill>
                              <a:schemeClr val="bg2"/>
                            </a:solidFill>
                            <a:latin typeface="Cambria Math" panose="02040503050406030204" pitchFamily="18" charset="0"/>
                          </a:rPr>
                          <m:t>𝑇</m:t>
                        </m:r>
                      </m:e>
                      <m:sub>
                        <m:r>
                          <a:rPr lang="en-US" altLang="zh-CN" sz="1400" i="1">
                            <a:solidFill>
                              <a:schemeClr val="bg2"/>
                            </a:solidFill>
                            <a:latin typeface="Cambria Math" panose="02040503050406030204" pitchFamily="18" charset="0"/>
                          </a:rPr>
                          <m:t>𝑖</m:t>
                        </m:r>
                      </m:sub>
                    </m:sSub>
                  </m:oMath>
                </a14:m>
                <a:r>
                  <a:rPr lang="zh-CN" altLang="en-US" sz="1400" dirty="0">
                    <a:solidFill>
                      <a:schemeClr val="bg2"/>
                    </a:solidFill>
                  </a:rPr>
                  <a:t>，那么实例</a:t>
                </a:r>
                <a:r>
                  <a:rPr lang="en-US" sz="1400" dirty="0" err="1">
                    <a:solidFill>
                      <a:schemeClr val="bg2"/>
                    </a:solidFill>
                  </a:rPr>
                  <a:t>i</a:t>
                </a:r>
                <a:r>
                  <a:rPr lang="zh-CN" altLang="en-US" sz="1400" dirty="0">
                    <a:solidFill>
                      <a:schemeClr val="bg2"/>
                    </a:solidFill>
                  </a:rPr>
                  <a:t>发生事件的概率为：</a:t>
                </a:r>
                <a:endParaRPr lang="en-US" altLang="zh-CN" sz="1400" dirty="0">
                  <a:solidFill>
                    <a:schemeClr val="bg2"/>
                  </a:solidFill>
                </a:endParaRPr>
              </a:p>
              <a:p>
                <a:endParaRPr lang="en-US" altLang="zh-CN" sz="1400" dirty="0">
                  <a:solidFill>
                    <a:schemeClr val="bg2"/>
                  </a:solidFill>
                </a:endParaRPr>
              </a:p>
              <a:p>
                <a:endParaRPr lang="en-US" altLang="zh-CN" sz="1400" dirty="0">
                  <a:solidFill>
                    <a:schemeClr val="bg2"/>
                  </a:solidFill>
                </a:endParaRPr>
              </a:p>
              <a:p>
                <a:endParaRPr lang="en-US" altLang="zh-CN" sz="1400" dirty="0">
                  <a:solidFill>
                    <a:schemeClr val="bg2"/>
                  </a:solidFill>
                </a:endParaRPr>
              </a:p>
              <a:p>
                <a:endParaRPr lang="en-US" altLang="zh-CN" sz="1400" dirty="0">
                  <a:solidFill>
                    <a:schemeClr val="bg2"/>
                  </a:solidFill>
                </a:endParaRPr>
              </a:p>
              <a:p>
                <a:endParaRPr lang="en-US" altLang="zh-CN" sz="1400" dirty="0">
                  <a:solidFill>
                    <a:schemeClr val="bg2"/>
                  </a:solidFill>
                </a:endParaRPr>
              </a:p>
              <a:p>
                <a:r>
                  <a:rPr lang="zh-CN" altLang="en-US" sz="1400" dirty="0">
                    <a:solidFill>
                      <a:schemeClr val="bg2"/>
                    </a:solidFill>
                  </a:rPr>
                  <a:t>因此，该概率和时间无关，并不需要来对</a:t>
                </a:r>
                <a14:m>
                  <m:oMath xmlns:m="http://schemas.openxmlformats.org/officeDocument/2006/math">
                    <m:sSub>
                      <m:sSubPr>
                        <m:ctrlPr>
                          <a:rPr lang="en-US" altLang="zh-CN" sz="1400" i="1">
                            <a:solidFill>
                              <a:schemeClr val="bg2"/>
                            </a:solidFill>
                            <a:latin typeface="Cambria Math" panose="02040503050406030204" pitchFamily="18" charset="0"/>
                          </a:rPr>
                        </m:ctrlPr>
                      </m:sSubPr>
                      <m:e>
                        <m:r>
                          <m:rPr>
                            <m:sty m:val="p"/>
                          </m:rPr>
                          <a:rPr lang="en-US" altLang="zh-CN" sz="1400" i="1">
                            <a:solidFill>
                              <a:schemeClr val="bg2"/>
                            </a:solidFill>
                            <a:latin typeface="Cambria Math" panose="02040503050406030204" pitchFamily="18" charset="0"/>
                          </a:rPr>
                          <m:t>h</m:t>
                        </m:r>
                      </m:e>
                      <m:sub>
                        <m:r>
                          <a:rPr lang="en-US" altLang="zh-CN" sz="1400" i="1">
                            <a:solidFill>
                              <a:schemeClr val="bg2"/>
                            </a:solidFill>
                            <a:latin typeface="Cambria Math" panose="02040503050406030204" pitchFamily="18" charset="0"/>
                          </a:rPr>
                          <m:t>0</m:t>
                        </m:r>
                      </m:sub>
                    </m:sSub>
                    <m:r>
                      <a:rPr lang="en-US" altLang="zh-CN" sz="1400" i="1">
                        <a:solidFill>
                          <a:schemeClr val="bg2"/>
                        </a:solidFill>
                        <a:latin typeface="Cambria Math" panose="02040503050406030204" pitchFamily="18" charset="0"/>
                      </a:rPr>
                      <m:t>(</m:t>
                    </m:r>
                    <m:r>
                      <a:rPr lang="en-US" altLang="zh-CN" sz="1400" i="1">
                        <a:solidFill>
                          <a:schemeClr val="bg2"/>
                        </a:solidFill>
                        <a:latin typeface="Cambria Math" panose="02040503050406030204" pitchFamily="18" charset="0"/>
                      </a:rPr>
                      <m:t>𝑡</m:t>
                    </m:r>
                    <m:r>
                      <a:rPr lang="en-US" altLang="zh-CN" sz="1400" i="1">
                        <a:solidFill>
                          <a:schemeClr val="bg2"/>
                        </a:solidFill>
                        <a:latin typeface="Cambria Math" panose="02040503050406030204" pitchFamily="18" charset="0"/>
                      </a:rPr>
                      <m:t>)</m:t>
                    </m:r>
                  </m:oMath>
                </a14:m>
                <a:r>
                  <a:rPr lang="zh-CN" altLang="en-US" sz="1400" dirty="0">
                    <a:solidFill>
                      <a:schemeClr val="bg2"/>
                    </a:solidFill>
                  </a:rPr>
                  <a:t>进行建模，所以称之为</a:t>
                </a:r>
                <a:r>
                  <a:rPr lang="en-US" altLang="zh-CN" sz="1400" dirty="0">
                    <a:solidFill>
                      <a:schemeClr val="bg2"/>
                    </a:solidFill>
                  </a:rPr>
                  <a:t>partial likelihood</a:t>
                </a:r>
                <a:r>
                  <a:rPr lang="zh-CN" altLang="en-US" sz="1400" dirty="0">
                    <a:solidFill>
                      <a:schemeClr val="bg2"/>
                    </a:solidFill>
                  </a:rPr>
                  <a:t>。</a:t>
                </a:r>
                <a:endParaRPr lang="en-US" altLang="zh-CN" sz="1400" dirty="0">
                  <a:solidFill>
                    <a:schemeClr val="bg2"/>
                  </a:solidFill>
                </a:endParaRPr>
              </a:p>
              <a:p>
                <a:r>
                  <a:rPr lang="zh-CN" altLang="en-US" sz="1400" dirty="0">
                    <a:solidFill>
                      <a:schemeClr val="bg2"/>
                    </a:solidFill>
                  </a:rPr>
                  <a:t>在得到针对单个实例的事件发生概率之后，为了估计使得所有样本出现我们数据中这样的样本的概率最大，我们需要使用极大似然估计来估计参数。假设每个实例的是独立同分布的，那么我们可以得到针对我们样本的似然概率：</a:t>
                </a:r>
              </a:p>
              <a:p>
                <a:endParaRPr lang="zh-CN" altLang="en-US" sz="1400" dirty="0">
                  <a:solidFill>
                    <a:schemeClr val="bg2"/>
                  </a:solidFill>
                </a:endParaRPr>
              </a:p>
              <a:p>
                <a:endParaRPr lang="en-US" sz="1600" dirty="0">
                  <a:solidFill>
                    <a:schemeClr val="bg2"/>
                  </a:solidFill>
                </a:endParaRPr>
              </a:p>
              <a:p>
                <a:endParaRPr lang="en-US" sz="1600" dirty="0">
                  <a:solidFill>
                    <a:schemeClr val="bg2"/>
                  </a:solidFill>
                </a:endParaRPr>
              </a:p>
              <a:p>
                <a:r>
                  <a:rPr lang="zh-CN" altLang="en-US" sz="1400" dirty="0">
                    <a:solidFill>
                      <a:schemeClr val="bg2"/>
                    </a:solidFill>
                  </a:rPr>
                  <a:t>该公式的意思为，需要将所有出现过感兴趣事件的实例的概率相乘，即</a:t>
                </a:r>
                <a:endParaRPr lang="en-US" altLang="zh-CN" sz="1400" dirty="0">
                  <a:solidFill>
                    <a:schemeClr val="bg2"/>
                  </a:solidFill>
                </a:endParaRPr>
              </a:p>
              <a:p>
                <a:r>
                  <a:rPr lang="zh-CN" altLang="en-US" sz="1400" dirty="0">
                    <a:solidFill>
                      <a:schemeClr val="bg2"/>
                    </a:solidFill>
                  </a:rPr>
                  <a:t>得到上述似然概率，我们只需要选择使得</a:t>
                </a:r>
                <a:r>
                  <a:rPr lang="en-US" sz="1400" dirty="0">
                    <a:solidFill>
                      <a:schemeClr val="bg2"/>
                    </a:solidFill>
                  </a:rPr>
                  <a:t>L ( </a:t>
                </a:r>
                <a:r>
                  <a:rPr lang="el-GR" sz="1400" dirty="0">
                    <a:solidFill>
                      <a:schemeClr val="bg2"/>
                    </a:solidFill>
                  </a:rPr>
                  <a:t>β ) </a:t>
                </a:r>
                <a:r>
                  <a:rPr lang="zh-CN" altLang="en-US" sz="1400" dirty="0">
                    <a:solidFill>
                      <a:schemeClr val="bg2"/>
                    </a:solidFill>
                  </a:rPr>
                  <a:t>得到最大值的</a:t>
                </a:r>
                <a:r>
                  <a:rPr lang="el-GR" sz="1400" dirty="0">
                    <a:solidFill>
                      <a:schemeClr val="bg2"/>
                    </a:solidFill>
                  </a:rPr>
                  <a:t>β </a:t>
                </a:r>
                <a:r>
                  <a:rPr lang="zh-CN" altLang="en-US" sz="1400" dirty="0">
                    <a:solidFill>
                      <a:schemeClr val="bg2"/>
                    </a:solidFill>
                  </a:rPr>
                  <a:t>值即可，即：</a:t>
                </a:r>
              </a:p>
            </p:txBody>
          </p:sp>
        </mc:Choice>
        <mc:Fallback xmlns="">
          <p:sp>
            <p:nvSpPr>
              <p:cNvPr id="6" name="Rectangle 5">
                <a:extLst>
                  <a:ext uri="{FF2B5EF4-FFF2-40B4-BE49-F238E27FC236}">
                    <a16:creationId xmlns:a16="http://schemas.microsoft.com/office/drawing/2014/main" id="{582D601F-7224-C346-89BB-080E322D574F}"/>
                  </a:ext>
                </a:extLst>
              </p:cNvPr>
              <p:cNvSpPr>
                <a:spLocks noRot="1" noChangeAspect="1" noMove="1" noResize="1" noEditPoints="1" noAdjustHandles="1" noChangeArrowheads="1" noChangeShapeType="1" noTextEdit="1"/>
              </p:cNvSpPr>
              <p:nvPr/>
            </p:nvSpPr>
            <p:spPr>
              <a:xfrm>
                <a:off x="307397" y="378507"/>
                <a:ext cx="8529206" cy="5940088"/>
              </a:xfrm>
              <a:prstGeom prst="rect">
                <a:avLst/>
              </a:prstGeom>
              <a:blipFill>
                <a:blip r:embed="rId2"/>
                <a:stretch>
                  <a:fillRect l="-298" t="-213" r="-2381" b="-213"/>
                </a:stretch>
              </a:blipFill>
            </p:spPr>
            <p:txBody>
              <a:bodyPr/>
              <a:lstStyle/>
              <a:p>
                <a:r>
                  <a:rPr lang="en-CN">
                    <a:noFill/>
                  </a:rPr>
                  <a:t> </a:t>
                </a:r>
              </a:p>
            </p:txBody>
          </p:sp>
        </mc:Fallback>
      </mc:AlternateContent>
      <p:pic>
        <p:nvPicPr>
          <p:cNvPr id="8" name="Picture 7" descr="Text&#10;&#10;Description automatically generated with low confidence">
            <a:extLst>
              <a:ext uri="{FF2B5EF4-FFF2-40B4-BE49-F238E27FC236}">
                <a16:creationId xmlns:a16="http://schemas.microsoft.com/office/drawing/2014/main" id="{76668827-86FE-D443-91E1-5B400282E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658608"/>
            <a:ext cx="3238500" cy="679468"/>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E034163D-46A2-6641-AD8E-20DA3826E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157" y="1559960"/>
            <a:ext cx="2847686" cy="424361"/>
          </a:xfrm>
          <a:prstGeom prst="rect">
            <a:avLst/>
          </a:prstGeom>
        </p:spPr>
      </p:pic>
      <p:pic>
        <p:nvPicPr>
          <p:cNvPr id="15" name="Picture 14">
            <a:extLst>
              <a:ext uri="{FF2B5EF4-FFF2-40B4-BE49-F238E27FC236}">
                <a16:creationId xmlns:a16="http://schemas.microsoft.com/office/drawing/2014/main" id="{A3650DFA-2908-FB40-87C1-8F4AFE910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55" y="3197820"/>
            <a:ext cx="7578436" cy="904729"/>
          </a:xfrm>
          <a:prstGeom prst="rect">
            <a:avLst/>
          </a:prstGeom>
        </p:spPr>
      </p:pic>
      <p:pic>
        <p:nvPicPr>
          <p:cNvPr id="17" name="Picture 16" descr="Text&#10;&#10;Description automatically generated">
            <a:extLst>
              <a:ext uri="{FF2B5EF4-FFF2-40B4-BE49-F238E27FC236}">
                <a16:creationId xmlns:a16="http://schemas.microsoft.com/office/drawing/2014/main" id="{AE0031FB-5A5B-0149-8DB6-EDBDCD2C4B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659" y="5020686"/>
            <a:ext cx="2529032" cy="590401"/>
          </a:xfrm>
          <a:prstGeom prst="rect">
            <a:avLst/>
          </a:prstGeom>
        </p:spPr>
      </p:pic>
      <p:pic>
        <p:nvPicPr>
          <p:cNvPr id="22" name="Picture 21" descr="Text&#10;&#10;Description automatically generated">
            <a:extLst>
              <a:ext uri="{FF2B5EF4-FFF2-40B4-BE49-F238E27FC236}">
                <a16:creationId xmlns:a16="http://schemas.microsoft.com/office/drawing/2014/main" id="{79710EE0-6F57-914A-804D-18F147DA2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046" y="5956128"/>
            <a:ext cx="1435389" cy="388751"/>
          </a:xfrm>
          <a:prstGeom prst="rect">
            <a:avLst/>
          </a:prstGeom>
        </p:spPr>
      </p:pic>
      <p:pic>
        <p:nvPicPr>
          <p:cNvPr id="24" name="Picture 23" descr="A picture containing text, furniture, table&#10;&#10;Description automatically generated">
            <a:extLst>
              <a:ext uri="{FF2B5EF4-FFF2-40B4-BE49-F238E27FC236}">
                <a16:creationId xmlns:a16="http://schemas.microsoft.com/office/drawing/2014/main" id="{395FE3FF-DCD4-5048-BDA8-677D0DCDAD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4278" y="5712568"/>
            <a:ext cx="599959" cy="294895"/>
          </a:xfrm>
          <a:prstGeom prst="rect">
            <a:avLst/>
          </a:prstGeom>
        </p:spPr>
      </p:pic>
    </p:spTree>
    <p:extLst>
      <p:ext uri="{BB962C8B-B14F-4D97-AF65-F5344CB8AC3E}">
        <p14:creationId xmlns:p14="http://schemas.microsoft.com/office/powerpoint/2010/main" val="4148924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5CAA7C-3F93-9445-9102-A92BA51AB43B}"/>
              </a:ext>
            </a:extLst>
          </p:cNvPr>
          <p:cNvSpPr>
            <a:spLocks noGrp="1"/>
          </p:cNvSpPr>
          <p:nvPr>
            <p:ph type="dt" sz="half" idx="10"/>
          </p:nvPr>
        </p:nvSpPr>
        <p:spPr/>
        <p:txBody>
          <a:bodyPr/>
          <a:lstStyle/>
          <a:p>
            <a:fld id="{C4195B3C-719C-4EE6-913A-D4CBE95DEF28}" type="datetime1">
              <a:rPr lang="zh-CN" altLang="en-US" smtClean="0"/>
              <a:t>2021/6/24</a:t>
            </a:fld>
            <a:endParaRPr lang="zh-CN" altLang="en-US" dirty="0"/>
          </a:p>
        </p:txBody>
      </p:sp>
      <p:sp>
        <p:nvSpPr>
          <p:cNvPr id="3" name="Footer Placeholder 2">
            <a:extLst>
              <a:ext uri="{FF2B5EF4-FFF2-40B4-BE49-F238E27FC236}">
                <a16:creationId xmlns:a16="http://schemas.microsoft.com/office/drawing/2014/main" id="{A490D566-E2CF-2E4A-A1F7-590DC3663A48}"/>
              </a:ext>
            </a:extLst>
          </p:cNvPr>
          <p:cNvSpPr>
            <a:spLocks noGrp="1"/>
          </p:cNvSpPr>
          <p:nvPr>
            <p:ph type="ftr" sz="quarter" idx="11"/>
          </p:nvPr>
        </p:nvSpPr>
        <p:spPr/>
        <p:txBody>
          <a:bodyPr/>
          <a:lstStyle/>
          <a:p>
            <a:r>
              <a:rPr lang="en-US"/>
              <a:t>Central South University</a:t>
            </a:r>
            <a:endParaRPr lang="en-US" dirty="0"/>
          </a:p>
        </p:txBody>
      </p:sp>
      <p:sp>
        <p:nvSpPr>
          <p:cNvPr id="4" name="Slide Number Placeholder 3">
            <a:extLst>
              <a:ext uri="{FF2B5EF4-FFF2-40B4-BE49-F238E27FC236}">
                <a16:creationId xmlns:a16="http://schemas.microsoft.com/office/drawing/2014/main" id="{BD978EB6-A7A0-BF41-952D-9250C24BF415}"/>
              </a:ext>
            </a:extLst>
          </p:cNvPr>
          <p:cNvSpPr>
            <a:spLocks noGrp="1"/>
          </p:cNvSpPr>
          <p:nvPr>
            <p:ph type="sldNum" sz="quarter" idx="12"/>
          </p:nvPr>
        </p:nvSpPr>
        <p:spPr/>
        <p:txBody>
          <a:bodyPr/>
          <a:lstStyle/>
          <a:p>
            <a:fld id="{3D39BEF3-C642-43F7-A951-ECBD4B381009}" type="slidenum">
              <a:rPr lang="zh-CN" altLang="en-US" smtClean="0"/>
              <a:t>6</a:t>
            </a:fld>
            <a:endParaRPr lang="zh-CN" altLang="en-US"/>
          </a:p>
        </p:txBody>
      </p:sp>
      <p:sp>
        <p:nvSpPr>
          <p:cNvPr id="6" name="Rectangle 5">
            <a:extLst>
              <a:ext uri="{FF2B5EF4-FFF2-40B4-BE49-F238E27FC236}">
                <a16:creationId xmlns:a16="http://schemas.microsoft.com/office/drawing/2014/main" id="{582D601F-7224-C346-89BB-080E322D574F}"/>
              </a:ext>
            </a:extLst>
          </p:cNvPr>
          <p:cNvSpPr/>
          <p:nvPr/>
        </p:nvSpPr>
        <p:spPr>
          <a:xfrm>
            <a:off x="307397" y="378507"/>
            <a:ext cx="8529206" cy="2215991"/>
          </a:xfrm>
          <a:prstGeom prst="rect">
            <a:avLst/>
          </a:prstGeom>
        </p:spPr>
        <p:txBody>
          <a:bodyPr wrap="square">
            <a:spAutoFit/>
          </a:bodyPr>
          <a:lstStyle/>
          <a:p>
            <a:r>
              <a:rPr lang="en-CN" sz="1400" b="1" dirty="0">
                <a:solidFill>
                  <a:schemeClr val="bg2"/>
                </a:solidFill>
              </a:rPr>
              <a:t>风险比率</a:t>
            </a:r>
            <a:r>
              <a:rPr lang="zh-CN" altLang="en-US" sz="1400" b="1" dirty="0">
                <a:solidFill>
                  <a:schemeClr val="bg2"/>
                </a:solidFill>
              </a:rPr>
              <a:t>（</a:t>
            </a:r>
            <a:r>
              <a:rPr lang="en-US" altLang="zh-CN" sz="1400" b="1" dirty="0">
                <a:solidFill>
                  <a:schemeClr val="bg2"/>
                </a:solidFill>
              </a:rPr>
              <a:t>hazard</a:t>
            </a:r>
            <a:r>
              <a:rPr lang="zh-CN" altLang="en-US" sz="1400" b="1" dirty="0">
                <a:solidFill>
                  <a:schemeClr val="bg2"/>
                </a:solidFill>
              </a:rPr>
              <a:t> </a:t>
            </a:r>
            <a:r>
              <a:rPr lang="en-US" altLang="zh-CN" sz="1400" b="1" dirty="0">
                <a:solidFill>
                  <a:schemeClr val="bg2"/>
                </a:solidFill>
              </a:rPr>
              <a:t>ratio</a:t>
            </a:r>
            <a:r>
              <a:rPr lang="zh-CN" altLang="en-US" sz="1400" b="1" dirty="0">
                <a:solidFill>
                  <a:schemeClr val="bg2"/>
                </a:solidFill>
              </a:rPr>
              <a:t>）</a:t>
            </a:r>
            <a:r>
              <a:rPr lang="zh-CN" altLang="en-CN" sz="1400" dirty="0">
                <a:solidFill>
                  <a:schemeClr val="bg2"/>
                </a:solidFill>
              </a:rPr>
              <a:t>某变量单位</a:t>
            </a:r>
            <a:r>
              <a:rPr lang="zh-CN" altLang="en-US" sz="1400" dirty="0">
                <a:solidFill>
                  <a:schemeClr val="bg2"/>
                </a:solidFill>
              </a:rPr>
              <a:t>改变时相对危险度的改变量</a:t>
            </a:r>
            <a:endParaRPr lang="en-CN" sz="1400" dirty="0">
              <a:solidFill>
                <a:schemeClr val="bg2"/>
              </a:solidFill>
            </a:endParaRPr>
          </a:p>
          <a:p>
            <a:endParaRPr lang="en-CN" sz="1400" dirty="0">
              <a:solidFill>
                <a:schemeClr val="bg2"/>
              </a:solidFill>
            </a:endParaRPr>
          </a:p>
          <a:p>
            <a:endParaRPr lang="en-CN" sz="1400" dirty="0">
              <a:solidFill>
                <a:schemeClr val="bg2"/>
              </a:solidFill>
            </a:endParaRPr>
          </a:p>
          <a:p>
            <a:endParaRPr lang="en-CN" sz="1200" dirty="0">
              <a:solidFill>
                <a:schemeClr val="bg2"/>
              </a:solidFill>
            </a:endParaRPr>
          </a:p>
          <a:p>
            <a:endParaRPr lang="en-US" sz="1400" b="1" dirty="0">
              <a:solidFill>
                <a:schemeClr val="bg2"/>
              </a:solidFill>
            </a:endParaRPr>
          </a:p>
          <a:p>
            <a:endParaRPr lang="en-US" altLang="zh-CN" sz="1400" dirty="0">
              <a:solidFill>
                <a:schemeClr val="bg2"/>
              </a:solidFill>
            </a:endParaRPr>
          </a:p>
          <a:p>
            <a:endParaRPr lang="en-US" altLang="zh-CN" sz="1400" dirty="0">
              <a:solidFill>
                <a:schemeClr val="bg2"/>
              </a:solidFill>
            </a:endParaRPr>
          </a:p>
          <a:p>
            <a:endParaRPr lang="en-US" altLang="zh-CN" sz="1400" dirty="0">
              <a:solidFill>
                <a:schemeClr val="bg2"/>
              </a:solidFill>
            </a:endParaRPr>
          </a:p>
          <a:p>
            <a:endParaRPr lang="en-US" altLang="zh-CN" sz="1400" dirty="0">
              <a:solidFill>
                <a:schemeClr val="bg2"/>
              </a:solidFill>
            </a:endParaRPr>
          </a:p>
          <a:p>
            <a:r>
              <a:rPr lang="zh-CN" altLang="en-US" sz="1400" dirty="0">
                <a:solidFill>
                  <a:schemeClr val="bg2"/>
                </a:solidFill>
              </a:rPr>
              <a:t>、</a:t>
            </a:r>
          </a:p>
        </p:txBody>
      </p:sp>
      <p:pic>
        <p:nvPicPr>
          <p:cNvPr id="11" name="Picture 10" descr="Text&#10;&#10;Description automatically generated with medium confidence">
            <a:extLst>
              <a:ext uri="{FF2B5EF4-FFF2-40B4-BE49-F238E27FC236}">
                <a16:creationId xmlns:a16="http://schemas.microsoft.com/office/drawing/2014/main" id="{E034163D-46A2-6641-AD8E-20DA3826E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157" y="1559960"/>
            <a:ext cx="2847686" cy="424361"/>
          </a:xfrm>
          <a:prstGeom prst="rect">
            <a:avLst/>
          </a:prstGeom>
        </p:spPr>
      </p:pic>
      <p:pic>
        <p:nvPicPr>
          <p:cNvPr id="15" name="Picture 14">
            <a:extLst>
              <a:ext uri="{FF2B5EF4-FFF2-40B4-BE49-F238E27FC236}">
                <a16:creationId xmlns:a16="http://schemas.microsoft.com/office/drawing/2014/main" id="{A3650DFA-2908-FB40-87C1-8F4AFE910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55" y="3197820"/>
            <a:ext cx="7578436" cy="904729"/>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E869E6CC-012E-9E49-8D2A-8E5E742FD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369" y="711075"/>
            <a:ext cx="1882615" cy="811127"/>
          </a:xfrm>
          <a:prstGeom prst="rect">
            <a:avLst/>
          </a:prstGeom>
        </p:spPr>
      </p:pic>
      <p:pic>
        <p:nvPicPr>
          <p:cNvPr id="10" name="Picture 9" descr="Text, letter&#10;&#10;Description automatically generated">
            <a:extLst>
              <a:ext uri="{FF2B5EF4-FFF2-40B4-BE49-F238E27FC236}">
                <a16:creationId xmlns:a16="http://schemas.microsoft.com/office/drawing/2014/main" id="{D196E5D2-A19D-0447-AE87-A3866BDE51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67917"/>
            <a:ext cx="9144000" cy="1995714"/>
          </a:xfrm>
          <a:prstGeom prst="rect">
            <a:avLst/>
          </a:prstGeom>
        </p:spPr>
      </p:pic>
    </p:spTree>
    <p:extLst>
      <p:ext uri="{BB962C8B-B14F-4D97-AF65-F5344CB8AC3E}">
        <p14:creationId xmlns:p14="http://schemas.microsoft.com/office/powerpoint/2010/main" val="306183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6">
            <a:extLst>
              <a:ext uri="{FF2B5EF4-FFF2-40B4-BE49-F238E27FC236}">
                <a16:creationId xmlns:a16="http://schemas.microsoft.com/office/drawing/2014/main" id="{40B336C4-9BEF-BC4F-BB76-80338421CCA0}"/>
              </a:ext>
            </a:extLst>
          </p:cNvPr>
          <p:cNvSpPr/>
          <p:nvPr/>
        </p:nvSpPr>
        <p:spPr>
          <a:xfrm>
            <a:off x="877106" y="653395"/>
            <a:ext cx="7638244" cy="37728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10000"/>
                  </a:schemeClr>
                </a:solidFill>
                <a:latin typeface="Times New Roman" panose="02020603050405020304" pitchFamily="18" charset="0"/>
                <a:cs typeface="Times New Roman" panose="02020603050405020304" pitchFamily="18" charset="0"/>
              </a:rPr>
              <a:t>基于子网络，使用任意的分子数据类型来识别失调的通路并创建功能性生物标记。</a:t>
            </a:r>
            <a:endParaRPr lang="en-US" altLang="zh-CN" sz="1400" dirty="0">
              <a:solidFill>
                <a:schemeClr val="tx1">
                  <a:lumMod val="10000"/>
                </a:schemeClr>
              </a:solidFill>
              <a:latin typeface="Times New Roman" panose="02020603050405020304" pitchFamily="18" charset="0"/>
              <a:cs typeface="Times New Roman" panose="02020603050405020304" pitchFamily="18" charset="0"/>
            </a:endParaRPr>
          </a:p>
        </p:txBody>
      </p:sp>
      <p:sp>
        <p:nvSpPr>
          <p:cNvPr id="19" name="日期占位符 6">
            <a:extLst>
              <a:ext uri="{FF2B5EF4-FFF2-40B4-BE49-F238E27FC236}">
                <a16:creationId xmlns:a16="http://schemas.microsoft.com/office/drawing/2014/main" id="{A569DE9C-F71F-B44A-BFA9-28CD657903A8}"/>
              </a:ext>
            </a:extLst>
          </p:cNvPr>
          <p:cNvSpPr txBox="1">
            <a:spLocks/>
          </p:cNvSpPr>
          <p:nvPr/>
        </p:nvSpPr>
        <p:spPr>
          <a:xfrm>
            <a:off x="628650" y="629020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DF9683E-E80C-47E1-8D6C-E8E69B1817CA}" type="datetime1">
              <a:rPr lang="zh-CN" altLang="en-US" smtClean="0"/>
              <a:pPr/>
              <a:t>2021/6/24</a:t>
            </a:fld>
            <a:endParaRPr lang="zh-CN" altLang="en-US" dirty="0"/>
          </a:p>
        </p:txBody>
      </p:sp>
      <p:sp>
        <p:nvSpPr>
          <p:cNvPr id="20" name="灯片编号占位符 7">
            <a:extLst>
              <a:ext uri="{FF2B5EF4-FFF2-40B4-BE49-F238E27FC236}">
                <a16:creationId xmlns:a16="http://schemas.microsoft.com/office/drawing/2014/main" id="{3871A257-A7ED-2443-BDDB-17584903843C}"/>
              </a:ext>
            </a:extLst>
          </p:cNvPr>
          <p:cNvSpPr txBox="1">
            <a:spLocks/>
          </p:cNvSpPr>
          <p:nvPr/>
        </p:nvSpPr>
        <p:spPr>
          <a:xfrm>
            <a:off x="6457950" y="6290204"/>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D39BEF3-C642-43F7-A951-ECBD4B381009}" type="slidenum">
              <a:rPr lang="zh-CN" altLang="en-US" smtClean="0"/>
              <a:pPr/>
              <a:t>7</a:t>
            </a:fld>
            <a:endParaRPr lang="zh-CN" altLang="en-US"/>
          </a:p>
        </p:txBody>
      </p:sp>
      <p:sp>
        <p:nvSpPr>
          <p:cNvPr id="21" name="页脚占位符 8">
            <a:extLst>
              <a:ext uri="{FF2B5EF4-FFF2-40B4-BE49-F238E27FC236}">
                <a16:creationId xmlns:a16="http://schemas.microsoft.com/office/drawing/2014/main" id="{710A48CC-BF7F-1A45-BCF1-42D9BADF1BD5}"/>
              </a:ext>
            </a:extLst>
          </p:cNvPr>
          <p:cNvSpPr txBox="1">
            <a:spLocks/>
          </p:cNvSpPr>
          <p:nvPr/>
        </p:nvSpPr>
        <p:spPr>
          <a:xfrm>
            <a:off x="3028950" y="6290204"/>
            <a:ext cx="3086100" cy="273844"/>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900" b="0" i="0" u="none" strike="noStrike" kern="1200" smtClean="0">
                <a:solidFill>
                  <a:schemeClr val="bg2"/>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Central South University</a:t>
            </a:r>
            <a:endParaRPr lang="en-US" dirty="0"/>
          </a:p>
        </p:txBody>
      </p:sp>
      <p:grpSp>
        <p:nvGrpSpPr>
          <p:cNvPr id="30" name="组合 4">
            <a:extLst>
              <a:ext uri="{FF2B5EF4-FFF2-40B4-BE49-F238E27FC236}">
                <a16:creationId xmlns:a16="http://schemas.microsoft.com/office/drawing/2014/main" id="{933C9D43-B8D7-4D4A-8279-86E41B36FC2B}"/>
              </a:ext>
            </a:extLst>
          </p:cNvPr>
          <p:cNvGrpSpPr/>
          <p:nvPr/>
        </p:nvGrpSpPr>
        <p:grpSpPr>
          <a:xfrm>
            <a:off x="3294883" y="115127"/>
            <a:ext cx="2554232" cy="472425"/>
            <a:chOff x="4100740" y="960074"/>
            <a:chExt cx="3405643" cy="629900"/>
          </a:xfrm>
        </p:grpSpPr>
        <p:sp>
          <p:nvSpPr>
            <p:cNvPr id="31" name="文本框 46">
              <a:extLst>
                <a:ext uri="{FF2B5EF4-FFF2-40B4-BE49-F238E27FC236}">
                  <a16:creationId xmlns:a16="http://schemas.microsoft.com/office/drawing/2014/main" id="{C2B98D71-E246-2C4C-83E8-E9FE603E2133}"/>
                </a:ext>
              </a:extLst>
            </p:cNvPr>
            <p:cNvSpPr txBox="1"/>
            <p:nvPr/>
          </p:nvSpPr>
          <p:spPr>
            <a:xfrm>
              <a:off x="4100740" y="960074"/>
              <a:ext cx="3405643" cy="553997"/>
            </a:xfrm>
            <a:prstGeom prst="rect">
              <a:avLst/>
            </a:prstGeom>
            <a:noFill/>
          </p:spPr>
          <p:txBody>
            <a:bodyPr wrap="square" rtlCol="0">
              <a:spAutoFit/>
            </a:bodyPr>
            <a:lstStyle/>
            <a:p>
              <a:pPr algn="ctr"/>
              <a:r>
                <a:rPr lang="en-US" altLang="zh-CN" sz="2100" dirty="0">
                  <a:solidFill>
                    <a:srgbClr val="8F608A"/>
                  </a:solidFill>
                  <a:latin typeface="+mj-ea"/>
                  <a:ea typeface="+mj-ea"/>
                  <a:sym typeface="+mn-ea"/>
                </a:rPr>
                <a:t>SIMMS</a:t>
              </a:r>
            </a:p>
          </p:txBody>
        </p:sp>
        <p:grpSp>
          <p:nvGrpSpPr>
            <p:cNvPr id="32" name="组合 67">
              <a:extLst>
                <a:ext uri="{FF2B5EF4-FFF2-40B4-BE49-F238E27FC236}">
                  <a16:creationId xmlns:a16="http://schemas.microsoft.com/office/drawing/2014/main" id="{12079308-7CD7-F144-A4B2-B121C92D99DB}"/>
                </a:ext>
              </a:extLst>
            </p:cNvPr>
            <p:cNvGrpSpPr/>
            <p:nvPr/>
          </p:nvGrpSpPr>
          <p:grpSpPr>
            <a:xfrm flipV="1">
              <a:off x="4608710" y="1483294"/>
              <a:ext cx="2365430" cy="106680"/>
              <a:chOff x="5512406" y="946363"/>
              <a:chExt cx="1625132" cy="0"/>
            </a:xfrm>
          </p:grpSpPr>
          <p:cxnSp>
            <p:nvCxnSpPr>
              <p:cNvPr id="33" name="直接连接符 48">
                <a:extLst>
                  <a:ext uri="{FF2B5EF4-FFF2-40B4-BE49-F238E27FC236}">
                    <a16:creationId xmlns:a16="http://schemas.microsoft.com/office/drawing/2014/main" id="{96A99009-A46B-4A43-AC6D-C86273AEFEFC}"/>
                  </a:ext>
                </a:extLst>
              </p:cNvPr>
              <p:cNvCxnSpPr>
                <a:cxnSpLocks/>
              </p:cNvCxnSpPr>
              <p:nvPr/>
            </p:nvCxnSpPr>
            <p:spPr>
              <a:xfrm>
                <a:off x="5512406" y="946363"/>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直接连接符 63">
                <a:extLst>
                  <a:ext uri="{FF2B5EF4-FFF2-40B4-BE49-F238E27FC236}">
                    <a16:creationId xmlns:a16="http://schemas.microsoft.com/office/drawing/2014/main" id="{837CABF9-BF3D-BA4F-9BA5-C3DCA6151238}"/>
                  </a:ext>
                </a:extLst>
              </p:cNvPr>
              <p:cNvCxnSpPr>
                <a:cxnSpLocks/>
              </p:cNvCxnSpPr>
              <p:nvPr/>
            </p:nvCxnSpPr>
            <p:spPr>
              <a:xfrm>
                <a:off x="5918689" y="946363"/>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64">
                <a:extLst>
                  <a:ext uri="{FF2B5EF4-FFF2-40B4-BE49-F238E27FC236}">
                    <a16:creationId xmlns:a16="http://schemas.microsoft.com/office/drawing/2014/main" id="{4E7F35E9-97A4-D948-A881-0247DB0324F9}"/>
                  </a:ext>
                </a:extLst>
              </p:cNvPr>
              <p:cNvCxnSpPr>
                <a:cxnSpLocks/>
              </p:cNvCxnSpPr>
              <p:nvPr/>
            </p:nvCxnSpPr>
            <p:spPr>
              <a:xfrm>
                <a:off x="6324972" y="946363"/>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65">
                <a:extLst>
                  <a:ext uri="{FF2B5EF4-FFF2-40B4-BE49-F238E27FC236}">
                    <a16:creationId xmlns:a16="http://schemas.microsoft.com/office/drawing/2014/main" id="{47C0E4A2-5A71-F547-9090-10656BA0B3CE}"/>
                  </a:ext>
                </a:extLst>
              </p:cNvPr>
              <p:cNvCxnSpPr>
                <a:cxnSpLocks/>
              </p:cNvCxnSpPr>
              <p:nvPr/>
            </p:nvCxnSpPr>
            <p:spPr>
              <a:xfrm>
                <a:off x="6731255" y="946363"/>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pic>
        <p:nvPicPr>
          <p:cNvPr id="2" name="Picture 1">
            <a:extLst>
              <a:ext uri="{FF2B5EF4-FFF2-40B4-BE49-F238E27FC236}">
                <a16:creationId xmlns:a16="http://schemas.microsoft.com/office/drawing/2014/main" id="{85FBDF4A-022D-1145-93A0-405C2BE16523}"/>
              </a:ext>
            </a:extLst>
          </p:cNvPr>
          <p:cNvPicPr>
            <a:picLocks noChangeAspect="1"/>
          </p:cNvPicPr>
          <p:nvPr/>
        </p:nvPicPr>
        <p:blipFill>
          <a:blip r:embed="rId3"/>
          <a:stretch>
            <a:fillRect/>
          </a:stretch>
        </p:blipFill>
        <p:spPr>
          <a:xfrm>
            <a:off x="2278865" y="1096520"/>
            <a:ext cx="3836185" cy="5295306"/>
          </a:xfrm>
          <a:prstGeom prst="rect">
            <a:avLst/>
          </a:prstGeom>
        </p:spPr>
      </p:pic>
      <p:sp>
        <p:nvSpPr>
          <p:cNvPr id="37" name="Rectangle 36">
            <a:extLst>
              <a:ext uri="{FF2B5EF4-FFF2-40B4-BE49-F238E27FC236}">
                <a16:creationId xmlns:a16="http://schemas.microsoft.com/office/drawing/2014/main" id="{CEF5117F-1499-EB4B-A4A9-D826D52696D6}"/>
              </a:ext>
            </a:extLst>
          </p:cNvPr>
          <p:cNvSpPr/>
          <p:nvPr/>
        </p:nvSpPr>
        <p:spPr>
          <a:xfrm>
            <a:off x="5942251" y="2153438"/>
            <a:ext cx="2952366" cy="2108808"/>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0" name="Straight Arrow Connector 39">
            <a:extLst>
              <a:ext uri="{FF2B5EF4-FFF2-40B4-BE49-F238E27FC236}">
                <a16:creationId xmlns:a16="http://schemas.microsoft.com/office/drawing/2014/main" id="{9A9F4B95-9C2B-8A41-A648-100B74F10791}"/>
              </a:ext>
            </a:extLst>
          </p:cNvPr>
          <p:cNvCxnSpPr>
            <a:cxnSpLocks/>
          </p:cNvCxnSpPr>
          <p:nvPr/>
        </p:nvCxnSpPr>
        <p:spPr>
          <a:xfrm flipH="1">
            <a:off x="5600565" y="2393523"/>
            <a:ext cx="35349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41FB128-8E37-7849-A6E2-12053E976707}"/>
              </a:ext>
            </a:extLst>
          </p:cNvPr>
          <p:cNvSpPr txBox="1"/>
          <p:nvPr/>
        </p:nvSpPr>
        <p:spPr>
          <a:xfrm>
            <a:off x="6048465" y="2208857"/>
            <a:ext cx="1486561" cy="369332"/>
          </a:xfrm>
          <a:prstGeom prst="rect">
            <a:avLst/>
          </a:prstGeom>
          <a:noFill/>
        </p:spPr>
        <p:txBody>
          <a:bodyPr wrap="none" rtlCol="0">
            <a:spAutoFit/>
          </a:bodyPr>
          <a:lstStyle/>
          <a:p>
            <a:r>
              <a:rPr lang="en-US" dirty="0">
                <a:solidFill>
                  <a:schemeClr val="accent1"/>
                </a:solidFill>
              </a:rPr>
              <a:t>M</a:t>
            </a:r>
            <a:r>
              <a:rPr lang="en-CN" dirty="0">
                <a:solidFill>
                  <a:schemeClr val="accent1"/>
                </a:solidFill>
              </a:rPr>
              <a:t>eta</a:t>
            </a:r>
            <a:r>
              <a:rPr lang="zh-CN" altLang="en-US" dirty="0">
                <a:solidFill>
                  <a:schemeClr val="accent1"/>
                </a:solidFill>
              </a:rPr>
              <a:t> </a:t>
            </a:r>
            <a:r>
              <a:rPr lang="en-US" altLang="zh-CN" dirty="0">
                <a:solidFill>
                  <a:schemeClr val="accent1"/>
                </a:solidFill>
              </a:rPr>
              <a:t>A</a:t>
            </a:r>
            <a:r>
              <a:rPr lang="en-CN" altLang="zh-CN" dirty="0">
                <a:solidFill>
                  <a:schemeClr val="accent1"/>
                </a:solidFill>
              </a:rPr>
              <a:t>nalysis</a:t>
            </a:r>
            <a:endParaRPr lang="en-CN" dirty="0">
              <a:solidFill>
                <a:schemeClr val="accent1"/>
              </a:solidFill>
            </a:endParaRPr>
          </a:p>
        </p:txBody>
      </p:sp>
      <p:sp>
        <p:nvSpPr>
          <p:cNvPr id="50" name="Rectangle 49">
            <a:extLst>
              <a:ext uri="{FF2B5EF4-FFF2-40B4-BE49-F238E27FC236}">
                <a16:creationId xmlns:a16="http://schemas.microsoft.com/office/drawing/2014/main" id="{6D41963F-4239-054F-BE1B-931C27981778}"/>
              </a:ext>
            </a:extLst>
          </p:cNvPr>
          <p:cNvSpPr/>
          <p:nvPr/>
        </p:nvSpPr>
        <p:spPr>
          <a:xfrm>
            <a:off x="1089845" y="2904939"/>
            <a:ext cx="1258998" cy="738665"/>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1" name="Straight Arrow Connector 50">
            <a:extLst>
              <a:ext uri="{FF2B5EF4-FFF2-40B4-BE49-F238E27FC236}">
                <a16:creationId xmlns:a16="http://schemas.microsoft.com/office/drawing/2014/main" id="{7B227A42-C1F4-DF45-94CA-90304052496A}"/>
              </a:ext>
            </a:extLst>
          </p:cNvPr>
          <p:cNvCxnSpPr>
            <a:cxnSpLocks/>
          </p:cNvCxnSpPr>
          <p:nvPr/>
        </p:nvCxnSpPr>
        <p:spPr>
          <a:xfrm>
            <a:off x="2354635" y="3203987"/>
            <a:ext cx="56867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0078D1-83A5-D640-8F4A-C2F7099D29C8}"/>
              </a:ext>
            </a:extLst>
          </p:cNvPr>
          <p:cNvSpPr txBox="1"/>
          <p:nvPr/>
        </p:nvSpPr>
        <p:spPr>
          <a:xfrm>
            <a:off x="1089844" y="2904940"/>
            <a:ext cx="1132041" cy="738664"/>
          </a:xfrm>
          <a:prstGeom prst="rect">
            <a:avLst/>
          </a:prstGeom>
          <a:noFill/>
        </p:spPr>
        <p:txBody>
          <a:bodyPr wrap="none" rtlCol="0">
            <a:spAutoFit/>
          </a:bodyPr>
          <a:lstStyle/>
          <a:p>
            <a:r>
              <a:rPr lang="en-US" altLang="zh-CN" sz="1400" dirty="0">
                <a:solidFill>
                  <a:schemeClr val="accent1"/>
                </a:solidFill>
              </a:rPr>
              <a:t>1)</a:t>
            </a:r>
            <a:r>
              <a:rPr lang="zh-CN" altLang="en-US" sz="1400" dirty="0">
                <a:solidFill>
                  <a:schemeClr val="accent1"/>
                </a:solidFill>
              </a:rPr>
              <a:t> </a:t>
            </a:r>
            <a:r>
              <a:rPr lang="en-US" altLang="zh-CN" sz="1400" dirty="0">
                <a:solidFill>
                  <a:schemeClr val="accent1"/>
                </a:solidFill>
              </a:rPr>
              <a:t>N</a:t>
            </a:r>
            <a:r>
              <a:rPr lang="zh-CN" altLang="en-US" sz="1400" dirty="0">
                <a:solidFill>
                  <a:schemeClr val="accent1"/>
                </a:solidFill>
              </a:rPr>
              <a:t> </a:t>
            </a:r>
            <a:r>
              <a:rPr lang="en-US" altLang="zh-CN" sz="1400" dirty="0">
                <a:solidFill>
                  <a:schemeClr val="accent1"/>
                </a:solidFill>
              </a:rPr>
              <a:t>model</a:t>
            </a:r>
          </a:p>
          <a:p>
            <a:r>
              <a:rPr lang="en-US" altLang="zh-CN" sz="1400" dirty="0">
                <a:solidFill>
                  <a:schemeClr val="accent1"/>
                </a:solidFill>
              </a:rPr>
              <a:t>2)</a:t>
            </a:r>
            <a:r>
              <a:rPr lang="zh-CN" altLang="en-US" sz="1400" dirty="0">
                <a:solidFill>
                  <a:schemeClr val="accent1"/>
                </a:solidFill>
              </a:rPr>
              <a:t> </a:t>
            </a:r>
            <a:r>
              <a:rPr lang="en-US" altLang="zh-CN" sz="1400" dirty="0">
                <a:solidFill>
                  <a:schemeClr val="accent1"/>
                </a:solidFill>
              </a:rPr>
              <a:t>E</a:t>
            </a:r>
            <a:r>
              <a:rPr lang="zh-CN" altLang="en-US" sz="1400" dirty="0">
                <a:solidFill>
                  <a:schemeClr val="accent1"/>
                </a:solidFill>
              </a:rPr>
              <a:t> </a:t>
            </a:r>
            <a:r>
              <a:rPr lang="en-US" altLang="zh-CN" sz="1400" dirty="0">
                <a:solidFill>
                  <a:schemeClr val="accent1"/>
                </a:solidFill>
              </a:rPr>
              <a:t>model</a:t>
            </a:r>
          </a:p>
          <a:p>
            <a:r>
              <a:rPr lang="en-US" altLang="zh-CN" sz="1400" dirty="0">
                <a:solidFill>
                  <a:schemeClr val="accent1"/>
                </a:solidFill>
              </a:rPr>
              <a:t>3)</a:t>
            </a:r>
            <a:r>
              <a:rPr lang="zh-CN" altLang="en-US" sz="1400" dirty="0">
                <a:solidFill>
                  <a:schemeClr val="accent1"/>
                </a:solidFill>
              </a:rPr>
              <a:t> </a:t>
            </a:r>
            <a:r>
              <a:rPr lang="en-US" altLang="zh-CN" sz="1400" dirty="0">
                <a:solidFill>
                  <a:schemeClr val="accent1"/>
                </a:solidFill>
              </a:rPr>
              <a:t>N-E</a:t>
            </a:r>
            <a:r>
              <a:rPr lang="zh-CN" altLang="en-US" sz="1400" dirty="0">
                <a:solidFill>
                  <a:schemeClr val="accent1"/>
                </a:solidFill>
              </a:rPr>
              <a:t> </a:t>
            </a:r>
            <a:r>
              <a:rPr lang="en-US" altLang="zh-CN" sz="1400" dirty="0">
                <a:solidFill>
                  <a:schemeClr val="accent1"/>
                </a:solidFill>
              </a:rPr>
              <a:t>model</a:t>
            </a:r>
            <a:endParaRPr lang="en-CN" dirty="0">
              <a:solidFill>
                <a:schemeClr val="accent1"/>
              </a:solidFill>
            </a:endParaRPr>
          </a:p>
        </p:txBody>
      </p:sp>
      <p:pic>
        <p:nvPicPr>
          <p:cNvPr id="55" name="Picture 54" descr="Text&#10;&#10;Description automatically generated">
            <a:extLst>
              <a:ext uri="{FF2B5EF4-FFF2-40B4-BE49-F238E27FC236}">
                <a16:creationId xmlns:a16="http://schemas.microsoft.com/office/drawing/2014/main" id="{D839C001-A58C-D547-9E92-D082ED17D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297" y="1318602"/>
            <a:ext cx="1980678" cy="375895"/>
          </a:xfrm>
          <a:prstGeom prst="rect">
            <a:avLst/>
          </a:prstGeom>
        </p:spPr>
      </p:pic>
      <p:sp>
        <p:nvSpPr>
          <p:cNvPr id="57" name="Rectangle 56">
            <a:extLst>
              <a:ext uri="{FF2B5EF4-FFF2-40B4-BE49-F238E27FC236}">
                <a16:creationId xmlns:a16="http://schemas.microsoft.com/office/drawing/2014/main" id="{FCA3FA2C-958C-4043-9B2B-60C692FBD1B2}"/>
              </a:ext>
            </a:extLst>
          </p:cNvPr>
          <p:cNvSpPr/>
          <p:nvPr/>
        </p:nvSpPr>
        <p:spPr>
          <a:xfrm>
            <a:off x="637450" y="1303137"/>
            <a:ext cx="1834726" cy="738664"/>
          </a:xfrm>
          <a:prstGeom prst="rect">
            <a:avLst/>
          </a:prstGeom>
        </p:spPr>
        <p:txBody>
          <a:bodyPr wrap="square">
            <a:spAutoFit/>
          </a:bodyPr>
          <a:lstStyle/>
          <a:p>
            <a:r>
              <a:rPr lang="zh-CN" altLang="en-US" sz="1050" dirty="0">
                <a:solidFill>
                  <a:schemeClr val="bg2"/>
                </a:solidFill>
              </a:rPr>
              <a:t>四种癌症（乳腺癌、宫颈癌、结肠癌、非小细胞肺癌）研究的原始数据集，包括样本的</a:t>
            </a:r>
            <a:r>
              <a:rPr lang="en-US" altLang="zh-CN" sz="1050" dirty="0">
                <a:solidFill>
                  <a:schemeClr val="bg2"/>
                </a:solidFill>
              </a:rPr>
              <a:t>RNA</a:t>
            </a:r>
            <a:r>
              <a:rPr lang="zh-CN" altLang="en-US" sz="1050" dirty="0">
                <a:solidFill>
                  <a:schemeClr val="bg2"/>
                </a:solidFill>
              </a:rPr>
              <a:t>丰度和生存数据</a:t>
            </a:r>
            <a:endParaRPr lang="en-CN" sz="1050" dirty="0">
              <a:solidFill>
                <a:schemeClr val="bg2"/>
              </a:solidFill>
            </a:endParaRPr>
          </a:p>
        </p:txBody>
      </p:sp>
      <p:sp>
        <p:nvSpPr>
          <p:cNvPr id="58" name="TextBox 57">
            <a:extLst>
              <a:ext uri="{FF2B5EF4-FFF2-40B4-BE49-F238E27FC236}">
                <a16:creationId xmlns:a16="http://schemas.microsoft.com/office/drawing/2014/main" id="{C2B46AAA-41EF-C24A-9CA9-A858F96F6252}"/>
              </a:ext>
            </a:extLst>
          </p:cNvPr>
          <p:cNvSpPr txBox="1"/>
          <p:nvPr/>
        </p:nvSpPr>
        <p:spPr>
          <a:xfrm>
            <a:off x="5991730" y="2499044"/>
            <a:ext cx="2663432" cy="1223412"/>
          </a:xfrm>
          <a:prstGeom prst="rect">
            <a:avLst/>
          </a:prstGeom>
          <a:noFill/>
        </p:spPr>
        <p:txBody>
          <a:bodyPr wrap="square" rtlCol="0">
            <a:spAutoFit/>
          </a:bodyPr>
          <a:lstStyle/>
          <a:p>
            <a:r>
              <a:rPr lang="en-US" altLang="zh-CN" sz="1050" dirty="0">
                <a:solidFill>
                  <a:schemeClr val="bg2"/>
                </a:solidFill>
              </a:rPr>
              <a:t>1</a:t>
            </a:r>
            <a:r>
              <a:rPr lang="zh-CN" altLang="en-US" sz="1050" dirty="0">
                <a:solidFill>
                  <a:schemeClr val="bg2"/>
                </a:solidFill>
              </a:rPr>
              <a:t>） 利用</a:t>
            </a:r>
            <a:r>
              <a:rPr lang="zh-CN" altLang="en-US" sz="1050" b="1" dirty="0">
                <a:solidFill>
                  <a:schemeClr val="bg2"/>
                </a:solidFill>
              </a:rPr>
              <a:t>单变量</a:t>
            </a:r>
            <a:r>
              <a:rPr lang="en-US" altLang="zh-CN" sz="1050" b="1" dirty="0">
                <a:solidFill>
                  <a:schemeClr val="bg2"/>
                </a:solidFill>
              </a:rPr>
              <a:t>Cox</a:t>
            </a:r>
            <a:r>
              <a:rPr lang="zh-CN" altLang="en-US" sz="1050" b="1" dirty="0">
                <a:solidFill>
                  <a:schemeClr val="bg2"/>
                </a:solidFill>
              </a:rPr>
              <a:t>比例风险模型</a:t>
            </a:r>
            <a:r>
              <a:rPr lang="zh-CN" altLang="en-US" sz="1050" dirty="0">
                <a:solidFill>
                  <a:schemeClr val="bg2"/>
                </a:solidFill>
              </a:rPr>
              <a:t>，结合所有</a:t>
            </a:r>
            <a:r>
              <a:rPr lang="zh-CN" altLang="en-US" sz="1050" b="1" dirty="0">
                <a:solidFill>
                  <a:schemeClr val="bg2"/>
                </a:solidFill>
              </a:rPr>
              <a:t>训练数据集</a:t>
            </a:r>
            <a:r>
              <a:rPr lang="zh-CN" altLang="en-US" sz="1050" dirty="0">
                <a:solidFill>
                  <a:schemeClr val="bg2"/>
                </a:solidFill>
              </a:rPr>
              <a:t>的样本估计所有基因的风险比。（样本</a:t>
            </a:r>
            <a:r>
              <a:rPr lang="en-US" sz="1050" dirty="0">
                <a:solidFill>
                  <a:schemeClr val="bg2"/>
                </a:solidFill>
              </a:rPr>
              <a:t>mRNA</a:t>
            </a:r>
            <a:r>
              <a:rPr lang="zh-CN" altLang="en-US" sz="1050" dirty="0">
                <a:solidFill>
                  <a:schemeClr val="bg2"/>
                </a:solidFill>
              </a:rPr>
              <a:t>丰度分布的</a:t>
            </a:r>
            <a:r>
              <a:rPr lang="zh-CN" altLang="en-US" sz="1050" b="1" dirty="0">
                <a:solidFill>
                  <a:schemeClr val="bg2"/>
                </a:solidFill>
              </a:rPr>
              <a:t>中位数二分法</a:t>
            </a:r>
            <a:r>
              <a:rPr lang="zh-CN" altLang="en-US" sz="1050" dirty="0">
                <a:solidFill>
                  <a:schemeClr val="bg2"/>
                </a:solidFill>
              </a:rPr>
              <a:t>分组）</a:t>
            </a:r>
            <a:endParaRPr lang="en-US" altLang="zh-CN" sz="1050" dirty="0">
              <a:solidFill>
                <a:schemeClr val="bg2"/>
              </a:solidFill>
            </a:endParaRPr>
          </a:p>
          <a:p>
            <a:endParaRPr lang="en-US" altLang="zh-CN" sz="1050" dirty="0">
              <a:solidFill>
                <a:schemeClr val="bg2"/>
              </a:solidFill>
            </a:endParaRPr>
          </a:p>
          <a:p>
            <a:r>
              <a:rPr lang="en-US" altLang="zh-CN" sz="1050" dirty="0">
                <a:solidFill>
                  <a:schemeClr val="bg2"/>
                </a:solidFill>
              </a:rPr>
              <a:t>2</a:t>
            </a:r>
            <a:r>
              <a:rPr lang="zh-CN" altLang="en-US" sz="1050" dirty="0">
                <a:solidFill>
                  <a:schemeClr val="bg2"/>
                </a:solidFill>
              </a:rPr>
              <a:t>）使用</a:t>
            </a:r>
            <a:r>
              <a:rPr lang="zh-CN" altLang="en-US" sz="1050" b="1" dirty="0">
                <a:solidFill>
                  <a:schemeClr val="bg2"/>
                </a:solidFill>
              </a:rPr>
              <a:t>多变量</a:t>
            </a:r>
            <a:r>
              <a:rPr lang="en-US" sz="1050" b="1" dirty="0">
                <a:solidFill>
                  <a:schemeClr val="bg2"/>
                </a:solidFill>
              </a:rPr>
              <a:t>Cox</a:t>
            </a:r>
            <a:r>
              <a:rPr lang="zh-CN" altLang="en-US" sz="1050" b="1" dirty="0">
                <a:solidFill>
                  <a:schemeClr val="bg2"/>
                </a:solidFill>
              </a:rPr>
              <a:t>比例风险模型</a:t>
            </a:r>
            <a:r>
              <a:rPr lang="zh-CN" altLang="en-US" sz="1050" dirty="0">
                <a:solidFill>
                  <a:schemeClr val="bg2"/>
                </a:solidFill>
              </a:rPr>
              <a:t>估计从子网中蛋白质相互作用的风险比。</a:t>
            </a:r>
            <a:endParaRPr lang="en-CN" sz="1050" dirty="0">
              <a:solidFill>
                <a:schemeClr val="bg2"/>
              </a:solidFill>
            </a:endParaRPr>
          </a:p>
        </p:txBody>
      </p:sp>
      <p:pic>
        <p:nvPicPr>
          <p:cNvPr id="59" name="Picture 58">
            <a:extLst>
              <a:ext uri="{FF2B5EF4-FFF2-40B4-BE49-F238E27FC236}">
                <a16:creationId xmlns:a16="http://schemas.microsoft.com/office/drawing/2014/main" id="{C2656BEF-0BC6-8C45-9A9F-8A523AE09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1210" y="3666521"/>
            <a:ext cx="2663432" cy="301228"/>
          </a:xfrm>
          <a:prstGeom prst="rect">
            <a:avLst/>
          </a:prstGeom>
        </p:spPr>
      </p:pic>
      <p:pic>
        <p:nvPicPr>
          <p:cNvPr id="60" name="Picture 59">
            <a:extLst>
              <a:ext uri="{FF2B5EF4-FFF2-40B4-BE49-F238E27FC236}">
                <a16:creationId xmlns:a16="http://schemas.microsoft.com/office/drawing/2014/main" id="{F0B3EF1F-855D-D140-AD8C-644E6224CE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9897" y="3942987"/>
            <a:ext cx="1221846" cy="238409"/>
          </a:xfrm>
          <a:prstGeom prst="rect">
            <a:avLst/>
          </a:prstGeom>
        </p:spPr>
      </p:pic>
    </p:spTree>
    <p:extLst>
      <p:ext uri="{BB962C8B-B14F-4D97-AF65-F5344CB8AC3E}">
        <p14:creationId xmlns:p14="http://schemas.microsoft.com/office/powerpoint/2010/main" val="116821028"/>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7DA773-4C8B-4C34-A38B-F620D1307921}"/>
              </a:ext>
            </a:extLst>
          </p:cNvPr>
          <p:cNvGrpSpPr/>
          <p:nvPr/>
        </p:nvGrpSpPr>
        <p:grpSpPr>
          <a:xfrm>
            <a:off x="966204" y="765271"/>
            <a:ext cx="7511662" cy="416152"/>
            <a:chOff x="1774665" y="958594"/>
            <a:chExt cx="7503259" cy="554869"/>
          </a:xfrm>
        </p:grpSpPr>
        <p:sp>
          <p:nvSpPr>
            <p:cNvPr id="1048584" name="文本框 46"/>
            <p:cNvSpPr txBox="1"/>
            <p:nvPr/>
          </p:nvSpPr>
          <p:spPr>
            <a:xfrm>
              <a:off x="1774665" y="958594"/>
              <a:ext cx="7503259" cy="553997"/>
            </a:xfrm>
            <a:prstGeom prst="rect">
              <a:avLst/>
            </a:prstGeom>
            <a:noFill/>
          </p:spPr>
          <p:txBody>
            <a:bodyPr wrap="square" rtlCol="0">
              <a:spAutoFit/>
            </a:bodyPr>
            <a:lstStyle/>
            <a:p>
              <a:pPr algn="ctr"/>
              <a:r>
                <a:rPr lang="zh-CN" altLang="en-US" sz="2100" dirty="0">
                  <a:solidFill>
                    <a:srgbClr val="8F608A"/>
                  </a:solidFill>
                  <a:latin typeface="+mj-ea"/>
                  <a:ea typeface="+mj-ea"/>
                  <a:sym typeface="+mn-ea"/>
                </a:rPr>
                <a:t>子网络失调分数</a:t>
              </a:r>
              <a:r>
                <a:rPr lang="en-US" altLang="zh-CN" sz="2100" dirty="0">
                  <a:solidFill>
                    <a:srgbClr val="8F608A"/>
                  </a:solidFill>
                  <a:latin typeface="+mj-ea"/>
                  <a:ea typeface="+mj-ea"/>
                  <a:sym typeface="+mn-ea"/>
                </a:rPr>
                <a:t>(MDS)</a:t>
              </a:r>
            </a:p>
          </p:txBody>
        </p:sp>
        <p:grpSp>
          <p:nvGrpSpPr>
            <p:cNvPr id="25" name="组合 67"/>
            <p:cNvGrpSpPr/>
            <p:nvPr/>
          </p:nvGrpSpPr>
          <p:grpSpPr>
            <a:xfrm flipV="1">
              <a:off x="4359606" y="1512591"/>
              <a:ext cx="2365428" cy="872"/>
              <a:chOff x="5341264" y="1022874"/>
              <a:chExt cx="1625131" cy="872"/>
            </a:xfrm>
          </p:grpSpPr>
          <p:cxnSp>
            <p:nvCxnSpPr>
              <p:cNvPr id="3145728" name="直接连接符 48"/>
              <p:cNvCxnSpPr>
                <a:cxnSpLocks/>
              </p:cNvCxnSpPr>
              <p:nvPr/>
            </p:nvCxnSpPr>
            <p:spPr>
              <a:xfrm>
                <a:off x="5341264" y="1023746"/>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747547" y="1023746"/>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153829" y="1023745"/>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560112" y="1022874"/>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6" name="日期占位符 6">
            <a:extLst>
              <a:ext uri="{FF2B5EF4-FFF2-40B4-BE49-F238E27FC236}">
                <a16:creationId xmlns:a16="http://schemas.microsoft.com/office/drawing/2014/main" id="{BB1F533A-0A58-D44C-A28E-5889C0040E43}"/>
              </a:ext>
            </a:extLst>
          </p:cNvPr>
          <p:cNvSpPr txBox="1">
            <a:spLocks/>
          </p:cNvSpPr>
          <p:nvPr/>
        </p:nvSpPr>
        <p:spPr>
          <a:xfrm>
            <a:off x="628650" y="629020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DF9683E-E80C-47E1-8D6C-E8E69B1817CA}" type="datetime1">
              <a:rPr lang="zh-CN" altLang="en-US" smtClean="0"/>
              <a:pPr/>
              <a:t>2021/6/24</a:t>
            </a:fld>
            <a:endParaRPr lang="zh-CN" altLang="en-US" dirty="0"/>
          </a:p>
        </p:txBody>
      </p:sp>
      <p:sp>
        <p:nvSpPr>
          <p:cNvPr id="27" name="灯片编号占位符 7">
            <a:extLst>
              <a:ext uri="{FF2B5EF4-FFF2-40B4-BE49-F238E27FC236}">
                <a16:creationId xmlns:a16="http://schemas.microsoft.com/office/drawing/2014/main" id="{1B85F236-6F8F-9C48-820E-C20F92E5E6CF}"/>
              </a:ext>
            </a:extLst>
          </p:cNvPr>
          <p:cNvSpPr txBox="1">
            <a:spLocks/>
          </p:cNvSpPr>
          <p:nvPr/>
        </p:nvSpPr>
        <p:spPr>
          <a:xfrm>
            <a:off x="6457950" y="6290204"/>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D39BEF3-C642-43F7-A951-ECBD4B381009}" type="slidenum">
              <a:rPr lang="zh-CN" altLang="en-US" smtClean="0"/>
              <a:pPr/>
              <a:t>8</a:t>
            </a:fld>
            <a:endParaRPr lang="zh-CN" altLang="en-US"/>
          </a:p>
        </p:txBody>
      </p:sp>
      <p:sp>
        <p:nvSpPr>
          <p:cNvPr id="28" name="页脚占位符 8">
            <a:extLst>
              <a:ext uri="{FF2B5EF4-FFF2-40B4-BE49-F238E27FC236}">
                <a16:creationId xmlns:a16="http://schemas.microsoft.com/office/drawing/2014/main" id="{0DDBB03E-9536-D049-AC3D-9164E8CD784F}"/>
              </a:ext>
            </a:extLst>
          </p:cNvPr>
          <p:cNvSpPr txBox="1">
            <a:spLocks/>
          </p:cNvSpPr>
          <p:nvPr/>
        </p:nvSpPr>
        <p:spPr>
          <a:xfrm>
            <a:off x="3028950" y="6290204"/>
            <a:ext cx="3086100" cy="273844"/>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900" b="0" i="0" u="none" strike="noStrike" kern="1200" smtClean="0">
                <a:solidFill>
                  <a:schemeClr val="bg2"/>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Central South University</a:t>
            </a:r>
            <a:endParaRPr lang="en-US" dirty="0"/>
          </a:p>
        </p:txBody>
      </p:sp>
      <p:pic>
        <p:nvPicPr>
          <p:cNvPr id="3" name="Picture 2">
            <a:extLst>
              <a:ext uri="{FF2B5EF4-FFF2-40B4-BE49-F238E27FC236}">
                <a16:creationId xmlns:a16="http://schemas.microsoft.com/office/drawing/2014/main" id="{0FCDB9CD-1AF9-B849-9623-CF95A6D4F8A4}"/>
              </a:ext>
            </a:extLst>
          </p:cNvPr>
          <p:cNvPicPr>
            <a:picLocks noChangeAspect="1"/>
          </p:cNvPicPr>
          <p:nvPr/>
        </p:nvPicPr>
        <p:blipFill>
          <a:blip r:embed="rId3"/>
          <a:stretch>
            <a:fillRect/>
          </a:stretch>
        </p:blipFill>
        <p:spPr>
          <a:xfrm>
            <a:off x="1591833" y="2168723"/>
            <a:ext cx="5904300" cy="3732361"/>
          </a:xfrm>
          <a:prstGeom prst="rect">
            <a:avLst/>
          </a:prstGeom>
        </p:spPr>
      </p:pic>
      <p:sp>
        <p:nvSpPr>
          <p:cNvPr id="6" name="Rectangle 5">
            <a:extLst>
              <a:ext uri="{FF2B5EF4-FFF2-40B4-BE49-F238E27FC236}">
                <a16:creationId xmlns:a16="http://schemas.microsoft.com/office/drawing/2014/main" id="{76352357-1649-824B-9238-42F84B054E07}"/>
              </a:ext>
            </a:extLst>
          </p:cNvPr>
          <p:cNvSpPr/>
          <p:nvPr/>
        </p:nvSpPr>
        <p:spPr>
          <a:xfrm>
            <a:off x="321779" y="1412808"/>
            <a:ext cx="8500441" cy="523220"/>
          </a:xfrm>
          <a:prstGeom prst="rect">
            <a:avLst/>
          </a:prstGeom>
        </p:spPr>
        <p:txBody>
          <a:bodyPr wrap="square">
            <a:spAutoFit/>
          </a:bodyPr>
          <a:lstStyle/>
          <a:p>
            <a:r>
              <a:rPr lang="zh-CN" altLang="en-US" sz="1400" dirty="0">
                <a:solidFill>
                  <a:schemeClr val="bg2"/>
                </a:solidFill>
              </a:rPr>
              <a:t>        使用三种不同的模型对基于</a:t>
            </a:r>
            <a:r>
              <a:rPr lang="en-US" altLang="zh-CN" sz="1400" dirty="0">
                <a:solidFill>
                  <a:schemeClr val="bg2"/>
                </a:solidFill>
              </a:rPr>
              <a:t>pathway</a:t>
            </a:r>
            <a:r>
              <a:rPr lang="zh-CN" altLang="en-US" sz="1400" dirty="0">
                <a:solidFill>
                  <a:schemeClr val="bg2"/>
                </a:solidFill>
              </a:rPr>
              <a:t>的子网模块进行评分。这些模型通过合并形成</a:t>
            </a:r>
            <a:r>
              <a:rPr lang="zh-CN" altLang="en-US" sz="1400" b="1" dirty="0">
                <a:solidFill>
                  <a:schemeClr val="bg2"/>
                </a:solidFill>
              </a:rPr>
              <a:t>子网络的节点和边</a:t>
            </a:r>
            <a:r>
              <a:rPr lang="zh-CN" altLang="en-US" sz="1400" dirty="0">
                <a:solidFill>
                  <a:schemeClr val="bg2"/>
                </a:solidFill>
              </a:rPr>
              <a:t>的</a:t>
            </a:r>
            <a:r>
              <a:rPr lang="zh-CN" altLang="en-US" sz="1400" b="1" dirty="0">
                <a:solidFill>
                  <a:schemeClr val="bg2"/>
                </a:solidFill>
              </a:rPr>
              <a:t>风险比</a:t>
            </a:r>
            <a:r>
              <a:rPr lang="zh-CN" altLang="en-US" sz="1400" dirty="0">
                <a:solidFill>
                  <a:schemeClr val="bg2"/>
                </a:solidFill>
              </a:rPr>
              <a:t>来估计</a:t>
            </a:r>
            <a:r>
              <a:rPr lang="zh-CN" altLang="en-US" sz="1400" b="1" dirty="0">
                <a:solidFill>
                  <a:schemeClr val="bg2"/>
                </a:solidFill>
              </a:rPr>
              <a:t>模块失调分数（</a:t>
            </a:r>
            <a:r>
              <a:rPr lang="en-US" sz="1400" b="1" dirty="0">
                <a:solidFill>
                  <a:schemeClr val="bg2"/>
                </a:solidFill>
              </a:rPr>
              <a:t>MDS）</a:t>
            </a:r>
            <a:r>
              <a:rPr lang="zh-CN" altLang="en-US" sz="1400" dirty="0">
                <a:solidFill>
                  <a:schemeClr val="bg2"/>
                </a:solidFill>
              </a:rPr>
              <a:t>，其中</a:t>
            </a:r>
            <a:r>
              <a:rPr lang="en-US" sz="1400" dirty="0">
                <a:solidFill>
                  <a:schemeClr val="bg2"/>
                </a:solidFill>
              </a:rPr>
              <a:t>n</a:t>
            </a:r>
            <a:r>
              <a:rPr lang="zh-CN" altLang="en-US" sz="1400" dirty="0">
                <a:solidFill>
                  <a:schemeClr val="bg2"/>
                </a:solidFill>
              </a:rPr>
              <a:t>和</a:t>
            </a:r>
            <a:r>
              <a:rPr lang="en-US" sz="1400" dirty="0">
                <a:solidFill>
                  <a:schemeClr val="bg2"/>
                </a:solidFill>
              </a:rPr>
              <a:t>e</a:t>
            </a:r>
            <a:r>
              <a:rPr lang="zh-CN" altLang="en-US" sz="1400" dirty="0">
                <a:solidFill>
                  <a:schemeClr val="bg2"/>
                </a:solidFill>
              </a:rPr>
              <a:t>分别表示子网中节点（基因）和边（相互作用）的总数</a:t>
            </a:r>
            <a:endParaRPr lang="en-CN" sz="1400" dirty="0">
              <a:solidFill>
                <a:schemeClr val="bg2"/>
              </a:solidFill>
            </a:endParaRPr>
          </a:p>
        </p:txBody>
      </p:sp>
    </p:spTree>
    <p:extLst>
      <p:ext uri="{BB962C8B-B14F-4D97-AF65-F5344CB8AC3E}">
        <p14:creationId xmlns:p14="http://schemas.microsoft.com/office/powerpoint/2010/main" val="1730049739"/>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7DA773-4C8B-4C34-A38B-F620D1307921}"/>
              </a:ext>
            </a:extLst>
          </p:cNvPr>
          <p:cNvGrpSpPr/>
          <p:nvPr/>
        </p:nvGrpSpPr>
        <p:grpSpPr>
          <a:xfrm>
            <a:off x="966204" y="765271"/>
            <a:ext cx="7511662" cy="416152"/>
            <a:chOff x="1774665" y="958594"/>
            <a:chExt cx="7503259" cy="554869"/>
          </a:xfrm>
        </p:grpSpPr>
        <p:sp>
          <p:nvSpPr>
            <p:cNvPr id="1048584" name="文本框 46"/>
            <p:cNvSpPr txBox="1"/>
            <p:nvPr/>
          </p:nvSpPr>
          <p:spPr>
            <a:xfrm>
              <a:off x="1774665" y="958594"/>
              <a:ext cx="7503259" cy="553997"/>
            </a:xfrm>
            <a:prstGeom prst="rect">
              <a:avLst/>
            </a:prstGeom>
            <a:noFill/>
          </p:spPr>
          <p:txBody>
            <a:bodyPr wrap="square" rtlCol="0">
              <a:spAutoFit/>
            </a:bodyPr>
            <a:lstStyle/>
            <a:p>
              <a:pPr algn="ctr"/>
              <a:r>
                <a:rPr lang="zh-CN" altLang="en-CN" sz="2100" dirty="0">
                  <a:solidFill>
                    <a:srgbClr val="8F608A"/>
                  </a:solidFill>
                  <a:latin typeface="+mj-ea"/>
                  <a:ea typeface="+mj-ea"/>
                  <a:sym typeface="+mn-ea"/>
                </a:rPr>
                <a:t>患者</a:t>
              </a:r>
              <a:r>
                <a:rPr lang="zh-CN" altLang="en-US" sz="2100" dirty="0">
                  <a:solidFill>
                    <a:srgbClr val="8F608A"/>
                  </a:solidFill>
                  <a:latin typeface="+mj-ea"/>
                  <a:ea typeface="+mj-ea"/>
                  <a:sym typeface="+mn-ea"/>
                </a:rPr>
                <a:t>风险评分（子网）</a:t>
              </a:r>
              <a:endParaRPr lang="en-US" altLang="zh-CN" sz="2100" dirty="0">
                <a:solidFill>
                  <a:srgbClr val="8F608A"/>
                </a:solidFill>
                <a:latin typeface="+mj-ea"/>
                <a:ea typeface="+mj-ea"/>
                <a:sym typeface="+mn-ea"/>
              </a:endParaRPr>
            </a:p>
          </p:txBody>
        </p:sp>
        <p:grpSp>
          <p:nvGrpSpPr>
            <p:cNvPr id="25" name="组合 67"/>
            <p:cNvGrpSpPr/>
            <p:nvPr/>
          </p:nvGrpSpPr>
          <p:grpSpPr>
            <a:xfrm flipV="1">
              <a:off x="4359606" y="1512591"/>
              <a:ext cx="2365428" cy="872"/>
              <a:chOff x="5341264" y="1022874"/>
              <a:chExt cx="1625131" cy="872"/>
            </a:xfrm>
          </p:grpSpPr>
          <p:cxnSp>
            <p:nvCxnSpPr>
              <p:cNvPr id="3145728" name="直接连接符 48"/>
              <p:cNvCxnSpPr>
                <a:cxnSpLocks/>
              </p:cNvCxnSpPr>
              <p:nvPr/>
            </p:nvCxnSpPr>
            <p:spPr>
              <a:xfrm>
                <a:off x="5341264" y="1023746"/>
                <a:ext cx="406283" cy="0"/>
              </a:xfrm>
              <a:prstGeom prst="line">
                <a:avLst/>
              </a:prstGeom>
              <a:ln w="476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5729" name="直接连接符 63"/>
              <p:cNvCxnSpPr>
                <a:cxnSpLocks/>
              </p:cNvCxnSpPr>
              <p:nvPr/>
            </p:nvCxnSpPr>
            <p:spPr>
              <a:xfrm>
                <a:off x="5747547" y="1023746"/>
                <a:ext cx="406283" cy="0"/>
              </a:xfrm>
              <a:prstGeom prst="line">
                <a:avLst/>
              </a:prstGeom>
              <a:ln w="476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5730" name="直接连接符 64"/>
              <p:cNvCxnSpPr>
                <a:cxnSpLocks/>
              </p:cNvCxnSpPr>
              <p:nvPr/>
            </p:nvCxnSpPr>
            <p:spPr>
              <a:xfrm>
                <a:off x="6153829" y="1023745"/>
                <a:ext cx="406283"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31" name="直接连接符 65"/>
              <p:cNvCxnSpPr>
                <a:cxnSpLocks/>
              </p:cNvCxnSpPr>
              <p:nvPr/>
            </p:nvCxnSpPr>
            <p:spPr>
              <a:xfrm>
                <a:off x="6560112" y="1022874"/>
                <a:ext cx="406283" cy="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6" name="日期占位符 6">
            <a:extLst>
              <a:ext uri="{FF2B5EF4-FFF2-40B4-BE49-F238E27FC236}">
                <a16:creationId xmlns:a16="http://schemas.microsoft.com/office/drawing/2014/main" id="{BB1F533A-0A58-D44C-A28E-5889C0040E43}"/>
              </a:ext>
            </a:extLst>
          </p:cNvPr>
          <p:cNvSpPr txBox="1">
            <a:spLocks/>
          </p:cNvSpPr>
          <p:nvPr/>
        </p:nvSpPr>
        <p:spPr>
          <a:xfrm>
            <a:off x="628650" y="629020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DF9683E-E80C-47E1-8D6C-E8E69B1817CA}" type="datetime1">
              <a:rPr lang="zh-CN" altLang="en-US" smtClean="0"/>
              <a:pPr/>
              <a:t>2021/6/24</a:t>
            </a:fld>
            <a:endParaRPr lang="zh-CN" altLang="en-US" dirty="0"/>
          </a:p>
        </p:txBody>
      </p:sp>
      <p:sp>
        <p:nvSpPr>
          <p:cNvPr id="27" name="灯片编号占位符 7">
            <a:extLst>
              <a:ext uri="{FF2B5EF4-FFF2-40B4-BE49-F238E27FC236}">
                <a16:creationId xmlns:a16="http://schemas.microsoft.com/office/drawing/2014/main" id="{1B85F236-6F8F-9C48-820E-C20F92E5E6CF}"/>
              </a:ext>
            </a:extLst>
          </p:cNvPr>
          <p:cNvSpPr txBox="1">
            <a:spLocks/>
          </p:cNvSpPr>
          <p:nvPr/>
        </p:nvSpPr>
        <p:spPr>
          <a:xfrm>
            <a:off x="6457950" y="6290204"/>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D39BEF3-C642-43F7-A951-ECBD4B381009}" type="slidenum">
              <a:rPr lang="zh-CN" altLang="en-US" smtClean="0"/>
              <a:pPr/>
              <a:t>9</a:t>
            </a:fld>
            <a:endParaRPr lang="zh-CN" altLang="en-US"/>
          </a:p>
        </p:txBody>
      </p:sp>
      <p:sp>
        <p:nvSpPr>
          <p:cNvPr id="28" name="页脚占位符 8">
            <a:extLst>
              <a:ext uri="{FF2B5EF4-FFF2-40B4-BE49-F238E27FC236}">
                <a16:creationId xmlns:a16="http://schemas.microsoft.com/office/drawing/2014/main" id="{0DDBB03E-9536-D049-AC3D-9164E8CD784F}"/>
              </a:ext>
            </a:extLst>
          </p:cNvPr>
          <p:cNvSpPr txBox="1">
            <a:spLocks/>
          </p:cNvSpPr>
          <p:nvPr/>
        </p:nvSpPr>
        <p:spPr>
          <a:xfrm>
            <a:off x="3028950" y="6290204"/>
            <a:ext cx="3086100" cy="273844"/>
          </a:xfrm>
          <a:prstGeom prst="rect">
            <a:avLst/>
          </a:prstGeom>
        </p:spPr>
        <p:txBody>
          <a:bodyPr vert="horz" lIns="91440" tIns="45720" rIns="91440" bIns="45720" rtlCol="0" anchor="ctr"/>
          <a:lstStyle>
            <a:defPPr>
              <a:defRPr lang="en-US"/>
            </a:defPPr>
            <a:lvl1pPr marL="0" algn="ctr" defTabSz="457200" rtl="0" eaLnBrk="1" latinLnBrk="0" hangingPunct="1">
              <a:defRPr lang="en-US" altLang="zh-CN" sz="900" b="0" i="0" u="none" strike="noStrike" kern="1200" smtClean="0">
                <a:solidFill>
                  <a:schemeClr val="bg2"/>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Central South University</a:t>
            </a:r>
            <a:endParaRPr lang="en-US" dirty="0"/>
          </a:p>
        </p:txBody>
      </p:sp>
      <p:sp>
        <p:nvSpPr>
          <p:cNvPr id="2" name="Rectangle 1">
            <a:extLst>
              <a:ext uri="{FF2B5EF4-FFF2-40B4-BE49-F238E27FC236}">
                <a16:creationId xmlns:a16="http://schemas.microsoft.com/office/drawing/2014/main" id="{E3A67FDF-F058-C945-B319-A563F7D5E646}"/>
              </a:ext>
            </a:extLst>
          </p:cNvPr>
          <p:cNvSpPr/>
          <p:nvPr/>
        </p:nvSpPr>
        <p:spPr>
          <a:xfrm>
            <a:off x="379048" y="1334657"/>
            <a:ext cx="8385903" cy="738664"/>
          </a:xfrm>
          <a:prstGeom prst="rect">
            <a:avLst/>
          </a:prstGeom>
        </p:spPr>
        <p:txBody>
          <a:bodyPr wrap="square">
            <a:spAutoFit/>
          </a:bodyPr>
          <a:lstStyle/>
          <a:p>
            <a:r>
              <a:rPr lang="zh-CN" altLang="en-US" sz="1400" dirty="0">
                <a:solidFill>
                  <a:srgbClr val="333333"/>
                </a:solidFill>
                <a:latin typeface="Arial" panose="020B0604020202020204" pitchFamily="34" charset="0"/>
              </a:rPr>
              <a:t>      提取每种模型（</a:t>
            </a:r>
            <a:r>
              <a:rPr lang="en-US" altLang="zh-CN" sz="1400" dirty="0">
                <a:solidFill>
                  <a:srgbClr val="333333"/>
                </a:solidFill>
                <a:latin typeface="Arial" panose="020B0604020202020204" pitchFamily="34" charset="0"/>
              </a:rPr>
              <a:t>N+E</a:t>
            </a:r>
            <a:r>
              <a:rPr lang="zh-CN" altLang="en-US" sz="1400" dirty="0">
                <a:solidFill>
                  <a:srgbClr val="333333"/>
                </a:solidFill>
                <a:latin typeface="Arial" panose="020B0604020202020204" pitchFamily="34" charset="0"/>
              </a:rPr>
              <a:t>、</a:t>
            </a:r>
            <a:r>
              <a:rPr lang="en-US" altLang="zh-CN" sz="1400" dirty="0">
                <a:solidFill>
                  <a:srgbClr val="333333"/>
                </a:solidFill>
                <a:latin typeface="Arial" panose="020B0604020202020204" pitchFamily="34" charset="0"/>
              </a:rPr>
              <a:t>N</a:t>
            </a:r>
            <a:r>
              <a:rPr lang="zh-CN" altLang="en-US" sz="1400" dirty="0">
                <a:solidFill>
                  <a:srgbClr val="333333"/>
                </a:solidFill>
                <a:latin typeface="Arial" panose="020B0604020202020204" pitchFamily="34" charset="0"/>
              </a:rPr>
              <a:t>和</a:t>
            </a:r>
            <a:r>
              <a:rPr lang="en-US" altLang="zh-CN" sz="1400" dirty="0">
                <a:solidFill>
                  <a:srgbClr val="333333"/>
                </a:solidFill>
                <a:latin typeface="Arial" panose="020B0604020202020204" pitchFamily="34" charset="0"/>
              </a:rPr>
              <a:t>E</a:t>
            </a:r>
            <a:r>
              <a:rPr lang="zh-CN" altLang="en-US" sz="1400" dirty="0">
                <a:solidFill>
                  <a:srgbClr val="333333"/>
                </a:solidFill>
                <a:latin typeface="Arial" panose="020B0604020202020204" pitchFamily="34" charset="0"/>
              </a:rPr>
              <a:t>）中</a:t>
            </a:r>
            <a:r>
              <a:rPr lang="en-US" sz="1400" b="1" dirty="0">
                <a:solidFill>
                  <a:srgbClr val="333333"/>
                </a:solidFill>
                <a:latin typeface="Arial" panose="020B0604020202020204" pitchFamily="34" charset="0"/>
              </a:rPr>
              <a:t>MDS</a:t>
            </a:r>
            <a:r>
              <a:rPr lang="en-US" altLang="zh-CN" sz="1400" b="1" dirty="0">
                <a:solidFill>
                  <a:srgbClr val="333333"/>
                </a:solidFill>
                <a:latin typeface="Arial" panose="020B0604020202020204" pitchFamily="34" charset="0"/>
              </a:rPr>
              <a:t> </a:t>
            </a:r>
            <a:r>
              <a:rPr lang="zh-CN" altLang="en-US" sz="1400" b="1" dirty="0">
                <a:solidFill>
                  <a:srgbClr val="333333"/>
                </a:solidFill>
                <a:latin typeface="Arial" panose="020B0604020202020204" pitchFamily="34" charset="0"/>
              </a:rPr>
              <a:t>排名</a:t>
            </a:r>
            <a:r>
              <a:rPr lang="en-US" altLang="zh-CN" sz="1400" b="1" dirty="0">
                <a:solidFill>
                  <a:srgbClr val="333333"/>
                </a:solidFill>
                <a:latin typeface="Arial" panose="020B0604020202020204" pitchFamily="34" charset="0"/>
              </a:rPr>
              <a:t>top</a:t>
            </a:r>
            <a:r>
              <a:rPr lang="zh-CN" altLang="en-US" sz="1400" b="1" dirty="0">
                <a:solidFill>
                  <a:srgbClr val="333333"/>
                </a:solidFill>
                <a:latin typeface="Arial" panose="020B0604020202020204" pitchFamily="34" charset="0"/>
              </a:rPr>
              <a:t> </a:t>
            </a:r>
            <a:r>
              <a:rPr lang="en-US" sz="1400" b="1" dirty="0">
                <a:solidFill>
                  <a:srgbClr val="333333"/>
                </a:solidFill>
                <a:latin typeface="Arial" panose="020B0604020202020204" pitchFamily="34" charset="0"/>
              </a:rPr>
              <a:t>n</a:t>
            </a:r>
            <a:r>
              <a:rPr lang="zh-CN" altLang="en-US" sz="1400" dirty="0">
                <a:solidFill>
                  <a:srgbClr val="333333"/>
                </a:solidFill>
                <a:latin typeface="Arial" panose="020B0604020202020204" pitchFamily="34" charset="0"/>
              </a:rPr>
              <a:t>的子网，计算所有训练样本以及验证样本中这些子网风险评分</a:t>
            </a:r>
            <a:r>
              <a:rPr lang="zh-CN" altLang="en-US" sz="1400" dirty="0">
                <a:solidFill>
                  <a:schemeClr val="bg2"/>
                </a:solidFill>
                <a:latin typeface="Arial" panose="020B0604020202020204" pitchFamily="34" charset="0"/>
              </a:rPr>
              <a:t>。</a:t>
            </a:r>
            <a:r>
              <a:rPr lang="en-US" altLang="zh-CN" sz="1400" dirty="0">
                <a:solidFill>
                  <a:schemeClr val="bg2"/>
                </a:solidFill>
              </a:rPr>
              <a:t> x</a:t>
            </a:r>
            <a:r>
              <a:rPr lang="zh-CN" altLang="en-US" sz="1400" dirty="0">
                <a:solidFill>
                  <a:schemeClr val="bg2"/>
                </a:solidFill>
              </a:rPr>
              <a:t>和</a:t>
            </a:r>
            <a:r>
              <a:rPr lang="en-US" sz="1400" dirty="0">
                <a:solidFill>
                  <a:schemeClr val="bg2"/>
                </a:solidFill>
              </a:rPr>
              <a:t>y</a:t>
            </a:r>
            <a:r>
              <a:rPr lang="zh-CN" altLang="en-US" sz="1400" dirty="0">
                <a:solidFill>
                  <a:schemeClr val="bg2"/>
                </a:solidFill>
              </a:rPr>
              <a:t>是由边</a:t>
            </a:r>
            <a:r>
              <a:rPr lang="en-US" sz="1400" dirty="0">
                <a:solidFill>
                  <a:schemeClr val="bg2"/>
                </a:solidFill>
              </a:rPr>
              <a:t>j</a:t>
            </a:r>
            <a:r>
              <a:rPr lang="zh-CN" altLang="en-US" sz="1400" dirty="0">
                <a:solidFill>
                  <a:schemeClr val="bg2"/>
                </a:solidFill>
              </a:rPr>
              <a:t>连接的两个节点，</a:t>
            </a:r>
            <a:r>
              <a:rPr lang="en-US" sz="1400" dirty="0">
                <a:solidFill>
                  <a:schemeClr val="bg2"/>
                </a:solidFill>
              </a:rPr>
              <a:t>x</a:t>
            </a:r>
            <a:r>
              <a:rPr lang="zh-CN" altLang="en-US" sz="1400" dirty="0">
                <a:solidFill>
                  <a:schemeClr val="bg2"/>
                </a:solidFill>
              </a:rPr>
              <a:t>是为患者</a:t>
            </a:r>
            <a:r>
              <a:rPr lang="en-US" sz="1400" dirty="0">
                <a:solidFill>
                  <a:schemeClr val="bg2"/>
                </a:solidFill>
              </a:rPr>
              <a:t>t</a:t>
            </a:r>
            <a:r>
              <a:rPr lang="zh-CN" altLang="en-US" sz="1400" dirty="0">
                <a:solidFill>
                  <a:schemeClr val="bg2"/>
                </a:solidFill>
              </a:rPr>
              <a:t>建模的分子谱的</a:t>
            </a:r>
            <a:r>
              <a:rPr lang="zh-CN" altLang="en-US" sz="1400" b="1" dirty="0">
                <a:solidFill>
                  <a:schemeClr val="bg2"/>
                </a:solidFill>
              </a:rPr>
              <a:t>标度强度</a:t>
            </a:r>
            <a:r>
              <a:rPr lang="zh-CN" altLang="en-US" sz="1400" dirty="0">
                <a:solidFill>
                  <a:schemeClr val="bg2"/>
                </a:solidFill>
              </a:rPr>
              <a:t>（例如，</a:t>
            </a:r>
            <a:r>
              <a:rPr lang="en-US" sz="1400" dirty="0">
                <a:solidFill>
                  <a:schemeClr val="bg2"/>
                </a:solidFill>
              </a:rPr>
              <a:t>mRNA</a:t>
            </a:r>
            <a:r>
              <a:rPr lang="zh-CN" altLang="en-US" sz="1400" dirty="0">
                <a:solidFill>
                  <a:schemeClr val="bg2"/>
                </a:solidFill>
              </a:rPr>
              <a:t>丰度、拷贝数畸变、</a:t>
            </a:r>
            <a:r>
              <a:rPr lang="en-US" sz="1400" dirty="0">
                <a:solidFill>
                  <a:schemeClr val="bg2"/>
                </a:solidFill>
              </a:rPr>
              <a:t>DNA</a:t>
            </a:r>
            <a:r>
              <a:rPr lang="zh-CN" altLang="en-US" sz="1400" dirty="0">
                <a:solidFill>
                  <a:schemeClr val="bg2"/>
                </a:solidFill>
              </a:rPr>
              <a:t>甲基化</a:t>
            </a:r>
            <a:r>
              <a:rPr lang="el-GR" sz="1400" dirty="0">
                <a:solidFill>
                  <a:schemeClr val="bg2"/>
                </a:solidFill>
              </a:rPr>
              <a:t>β</a:t>
            </a:r>
            <a:r>
              <a:rPr lang="zh-CN" altLang="en-US" sz="1400" dirty="0">
                <a:solidFill>
                  <a:schemeClr val="bg2"/>
                </a:solidFill>
              </a:rPr>
              <a:t>值等）。</a:t>
            </a:r>
            <a:endParaRPr lang="en-CN" sz="1400" dirty="0"/>
          </a:p>
        </p:txBody>
      </p:sp>
      <p:pic>
        <p:nvPicPr>
          <p:cNvPr id="4" name="Picture 3">
            <a:extLst>
              <a:ext uri="{FF2B5EF4-FFF2-40B4-BE49-F238E27FC236}">
                <a16:creationId xmlns:a16="http://schemas.microsoft.com/office/drawing/2014/main" id="{F8C5C024-9551-0744-90F9-DD931C9C7831}"/>
              </a:ext>
            </a:extLst>
          </p:cNvPr>
          <p:cNvPicPr>
            <a:picLocks noChangeAspect="1"/>
          </p:cNvPicPr>
          <p:nvPr/>
        </p:nvPicPr>
        <p:blipFill>
          <a:blip r:embed="rId3"/>
          <a:stretch>
            <a:fillRect/>
          </a:stretch>
        </p:blipFill>
        <p:spPr>
          <a:xfrm>
            <a:off x="2041798" y="2137194"/>
            <a:ext cx="5060401" cy="3198897"/>
          </a:xfrm>
          <a:prstGeom prst="rect">
            <a:avLst/>
          </a:prstGeom>
        </p:spPr>
      </p:pic>
      <p:sp>
        <p:nvSpPr>
          <p:cNvPr id="14" name="Rectangle 13">
            <a:extLst>
              <a:ext uri="{FF2B5EF4-FFF2-40B4-BE49-F238E27FC236}">
                <a16:creationId xmlns:a16="http://schemas.microsoft.com/office/drawing/2014/main" id="{7BA7831D-6D0F-C743-AED7-1A0278BF9AFC}"/>
              </a:ext>
            </a:extLst>
          </p:cNvPr>
          <p:cNvSpPr/>
          <p:nvPr/>
        </p:nvSpPr>
        <p:spPr>
          <a:xfrm>
            <a:off x="379048" y="5336094"/>
            <a:ext cx="8385903" cy="954107"/>
          </a:xfrm>
          <a:prstGeom prst="rect">
            <a:avLst/>
          </a:prstGeom>
        </p:spPr>
        <p:txBody>
          <a:bodyPr wrap="square">
            <a:spAutoFit/>
          </a:bodyPr>
          <a:lstStyle/>
          <a:p>
            <a:endParaRPr lang="en-US" altLang="zh-CN" sz="1400" dirty="0">
              <a:solidFill>
                <a:schemeClr val="bg2"/>
              </a:solidFill>
            </a:endParaRPr>
          </a:p>
          <a:p>
            <a:r>
              <a:rPr lang="zh-CN" altLang="en-US" sz="1400" dirty="0">
                <a:solidFill>
                  <a:schemeClr val="bg2"/>
                </a:solidFill>
              </a:rPr>
              <a:t>         利用</a:t>
            </a:r>
            <a:r>
              <a:rPr lang="zh-CN" altLang="en-US" sz="1400" b="1" dirty="0">
                <a:solidFill>
                  <a:schemeClr val="bg2"/>
                </a:solidFill>
              </a:rPr>
              <a:t>单变量</a:t>
            </a:r>
            <a:r>
              <a:rPr lang="en-US" altLang="zh-CN" sz="1400" b="1" dirty="0">
                <a:solidFill>
                  <a:schemeClr val="bg2"/>
                </a:solidFill>
              </a:rPr>
              <a:t>Cox</a:t>
            </a:r>
            <a:r>
              <a:rPr lang="zh-CN" altLang="en-US" sz="1400" b="1" dirty="0">
                <a:solidFill>
                  <a:schemeClr val="bg2"/>
                </a:solidFill>
              </a:rPr>
              <a:t>模型</a:t>
            </a:r>
            <a:r>
              <a:rPr lang="zh-CN" altLang="en-US" sz="1400" dirty="0">
                <a:solidFill>
                  <a:schemeClr val="bg2"/>
                </a:solidFill>
              </a:rPr>
              <a:t>计算各子网的预后能力（基于</a:t>
            </a:r>
            <a:r>
              <a:rPr lang="zh-CN" altLang="en-US" sz="1400" b="1" dirty="0">
                <a:solidFill>
                  <a:schemeClr val="bg2"/>
                </a:solidFill>
              </a:rPr>
              <a:t>训练样本</a:t>
            </a:r>
            <a:r>
              <a:rPr lang="zh-CN" altLang="en-US" sz="1400" dirty="0">
                <a:solidFill>
                  <a:schemeClr val="bg2"/>
                </a:solidFill>
              </a:rPr>
              <a:t>每个子网的风险评分，</a:t>
            </a:r>
            <a:r>
              <a:rPr lang="zh-CN" altLang="en-US" sz="1400" b="1" dirty="0">
                <a:solidFill>
                  <a:schemeClr val="bg2"/>
                </a:solidFill>
              </a:rPr>
              <a:t>中位数二分法</a:t>
            </a:r>
            <a:r>
              <a:rPr lang="zh-CN" altLang="en-US" sz="1400" dirty="0">
                <a:solidFill>
                  <a:schemeClr val="bg2"/>
                </a:solidFill>
              </a:rPr>
              <a:t>），并将其与</a:t>
            </a:r>
            <a:r>
              <a:rPr lang="zh-CN" altLang="en-US" sz="1400" b="1" dirty="0">
                <a:solidFill>
                  <a:schemeClr val="bg2"/>
                </a:solidFill>
              </a:rPr>
              <a:t>随机生成</a:t>
            </a:r>
            <a:r>
              <a:rPr lang="zh-CN" altLang="en-US" sz="1400" dirty="0">
                <a:solidFill>
                  <a:schemeClr val="bg2"/>
                </a:solidFill>
              </a:rPr>
              <a:t>的网络（</a:t>
            </a:r>
            <a:r>
              <a:rPr lang="en-US" altLang="zh-CN" sz="1400" dirty="0">
                <a:solidFill>
                  <a:schemeClr val="bg2"/>
                </a:solidFill>
              </a:rPr>
              <a:t>200</a:t>
            </a:r>
            <a:r>
              <a:rPr lang="zh-CN" altLang="en-US" sz="1400" dirty="0">
                <a:solidFill>
                  <a:schemeClr val="bg2"/>
                </a:solidFill>
              </a:rPr>
              <a:t>，</a:t>
            </a:r>
            <a:r>
              <a:rPr lang="en-US" altLang="zh-CN" sz="1400" dirty="0">
                <a:solidFill>
                  <a:schemeClr val="bg2"/>
                </a:solidFill>
              </a:rPr>
              <a:t>000</a:t>
            </a:r>
            <a:r>
              <a:rPr lang="zh-CN" altLang="en-US" sz="1400" dirty="0">
                <a:solidFill>
                  <a:schemeClr val="bg2"/>
                </a:solidFill>
              </a:rPr>
              <a:t> </a:t>
            </a:r>
            <a:r>
              <a:rPr lang="en-US" altLang="zh-CN" sz="1400" dirty="0">
                <a:solidFill>
                  <a:schemeClr val="bg2"/>
                </a:solidFill>
              </a:rPr>
              <a:t>for</a:t>
            </a:r>
            <a:r>
              <a:rPr lang="zh-CN" altLang="en-US" sz="1400" dirty="0">
                <a:solidFill>
                  <a:schemeClr val="bg2"/>
                </a:solidFill>
              </a:rPr>
              <a:t> </a:t>
            </a:r>
            <a:r>
              <a:rPr lang="en-US" altLang="zh-CN" sz="1400" dirty="0">
                <a:solidFill>
                  <a:schemeClr val="bg2"/>
                </a:solidFill>
              </a:rPr>
              <a:t>each</a:t>
            </a:r>
            <a:r>
              <a:rPr lang="zh-CN" altLang="en-US" sz="1400" dirty="0">
                <a:solidFill>
                  <a:schemeClr val="bg2"/>
                </a:solidFill>
              </a:rPr>
              <a:t> </a:t>
            </a:r>
            <a:r>
              <a:rPr lang="en-US" altLang="zh-CN" sz="1400" dirty="0">
                <a:solidFill>
                  <a:schemeClr val="bg2"/>
                </a:solidFill>
              </a:rPr>
              <a:t>size</a:t>
            </a:r>
            <a:r>
              <a:rPr lang="zh-CN" altLang="en-US" sz="1400" dirty="0">
                <a:solidFill>
                  <a:schemeClr val="bg2"/>
                </a:solidFill>
              </a:rPr>
              <a:t> </a:t>
            </a:r>
            <a:r>
              <a:rPr lang="en-US" altLang="zh-CN" sz="1400" dirty="0">
                <a:solidFill>
                  <a:schemeClr val="bg2"/>
                </a:solidFill>
              </a:rPr>
              <a:t>(number</a:t>
            </a:r>
            <a:r>
              <a:rPr lang="zh-CN" altLang="en-US" sz="1400" dirty="0">
                <a:solidFill>
                  <a:schemeClr val="bg2"/>
                </a:solidFill>
              </a:rPr>
              <a:t> </a:t>
            </a:r>
            <a:r>
              <a:rPr lang="en-US" altLang="zh-CN" sz="1400" dirty="0">
                <a:solidFill>
                  <a:schemeClr val="bg2"/>
                </a:solidFill>
              </a:rPr>
              <a:t>of</a:t>
            </a:r>
            <a:r>
              <a:rPr lang="zh-CN" altLang="en-US" sz="1400" dirty="0">
                <a:solidFill>
                  <a:schemeClr val="bg2"/>
                </a:solidFill>
              </a:rPr>
              <a:t> </a:t>
            </a:r>
            <a:r>
              <a:rPr lang="en-US" altLang="zh-CN" sz="1400" dirty="0">
                <a:solidFill>
                  <a:schemeClr val="bg2"/>
                </a:solidFill>
              </a:rPr>
              <a:t>gene:</a:t>
            </a:r>
            <a:r>
              <a:rPr lang="zh-CN" altLang="en-US" sz="1400" dirty="0">
                <a:solidFill>
                  <a:schemeClr val="bg2"/>
                </a:solidFill>
              </a:rPr>
              <a:t> </a:t>
            </a:r>
            <a:r>
              <a:rPr lang="en-US" altLang="zh-CN" sz="1400" dirty="0">
                <a:solidFill>
                  <a:schemeClr val="bg2"/>
                </a:solidFill>
              </a:rPr>
              <a:t>5,10,15,…., 250)</a:t>
            </a:r>
            <a:r>
              <a:rPr lang="zh-CN" altLang="en-US" sz="1400" dirty="0">
                <a:solidFill>
                  <a:schemeClr val="bg2"/>
                </a:solidFill>
              </a:rPr>
              <a:t>）通过</a:t>
            </a:r>
            <a:r>
              <a:rPr lang="zh-CN" altLang="en-US" sz="1400" b="1" dirty="0">
                <a:solidFill>
                  <a:schemeClr val="bg2"/>
                </a:solidFill>
              </a:rPr>
              <a:t>多变量 </a:t>
            </a:r>
            <a:r>
              <a:rPr lang="en-US" altLang="zh-CN" sz="1400" b="1" dirty="0">
                <a:solidFill>
                  <a:schemeClr val="bg2"/>
                </a:solidFill>
              </a:rPr>
              <a:t>Cox</a:t>
            </a:r>
            <a:r>
              <a:rPr lang="zh-CN" altLang="en-US" sz="1400" b="1" dirty="0">
                <a:solidFill>
                  <a:schemeClr val="bg2"/>
                </a:solidFill>
              </a:rPr>
              <a:t>模型</a:t>
            </a:r>
            <a:r>
              <a:rPr lang="zh-CN" altLang="en-US" sz="1400" dirty="0">
                <a:solidFill>
                  <a:schemeClr val="bg2"/>
                </a:solidFill>
              </a:rPr>
              <a:t>估算的风险概率形成的经验零</a:t>
            </a:r>
            <a:r>
              <a:rPr lang="zh-CN" altLang="en-CN" sz="1400" dirty="0">
                <a:solidFill>
                  <a:schemeClr val="bg2"/>
                </a:solidFill>
              </a:rPr>
              <a:t>分布</a:t>
            </a:r>
            <a:r>
              <a:rPr lang="zh-CN" altLang="en-US" sz="1400" dirty="0">
                <a:solidFill>
                  <a:schemeClr val="bg2"/>
                </a:solidFill>
              </a:rPr>
              <a:t>（</a:t>
            </a:r>
            <a:r>
              <a:rPr lang="en-US" altLang="zh-CN" sz="1400" dirty="0">
                <a:solidFill>
                  <a:schemeClr val="bg2"/>
                </a:solidFill>
              </a:rPr>
              <a:t>for</a:t>
            </a:r>
            <a:r>
              <a:rPr lang="zh-CN" altLang="en-US" sz="1400" dirty="0">
                <a:solidFill>
                  <a:schemeClr val="bg2"/>
                </a:solidFill>
              </a:rPr>
              <a:t> </a:t>
            </a:r>
            <a:r>
              <a:rPr lang="en-US" altLang="zh-CN" sz="1400" dirty="0">
                <a:solidFill>
                  <a:schemeClr val="bg2"/>
                </a:solidFill>
              </a:rPr>
              <a:t>each</a:t>
            </a:r>
            <a:r>
              <a:rPr lang="zh-CN" altLang="en-US" sz="1400" dirty="0">
                <a:solidFill>
                  <a:schemeClr val="bg2"/>
                </a:solidFill>
              </a:rPr>
              <a:t> </a:t>
            </a:r>
            <a:r>
              <a:rPr lang="en-US" altLang="zh-CN" sz="1400" dirty="0">
                <a:solidFill>
                  <a:schemeClr val="bg2"/>
                </a:solidFill>
              </a:rPr>
              <a:t>size</a:t>
            </a:r>
            <a:r>
              <a:rPr lang="zh-CN" altLang="en-US" sz="1400" dirty="0">
                <a:solidFill>
                  <a:schemeClr val="bg2"/>
                </a:solidFill>
              </a:rPr>
              <a:t>）相比较，选出每个模型中</a:t>
            </a:r>
            <a:r>
              <a:rPr lang="zh-CN" altLang="en-US" sz="1400" b="1" dirty="0">
                <a:solidFill>
                  <a:schemeClr val="bg2"/>
                </a:solidFill>
              </a:rPr>
              <a:t>显著影响某种疾病存活率</a:t>
            </a:r>
            <a:r>
              <a:rPr lang="zh-CN" altLang="en-US" sz="1400" dirty="0">
                <a:solidFill>
                  <a:schemeClr val="bg2"/>
                </a:solidFill>
              </a:rPr>
              <a:t>的子网。</a:t>
            </a:r>
            <a:endParaRPr lang="en-US" altLang="zh-CN" sz="1400" dirty="0">
              <a:solidFill>
                <a:schemeClr val="bg2"/>
              </a:solidFill>
            </a:endParaRPr>
          </a:p>
        </p:txBody>
      </p:sp>
    </p:spTree>
    <p:extLst>
      <p:ext uri="{BB962C8B-B14F-4D97-AF65-F5344CB8AC3E}">
        <p14:creationId xmlns:p14="http://schemas.microsoft.com/office/powerpoint/2010/main" val="982540983"/>
      </p:ext>
    </p:extLst>
  </p:cSld>
  <p:clrMapOvr>
    <a:masterClrMapping/>
  </p:clrMapOvr>
  <mc:AlternateContent xmlns:mc="http://schemas.openxmlformats.org/markup-compatibility/2006" xmlns:p14="http://schemas.microsoft.com/office/powerpoint/2010/main">
    <mc:Choice Requires="p14">
      <p:transition spd="slow" p14:dur="2000" advTm="607"/>
    </mc:Choice>
    <mc:Fallback xmlns="">
      <p:transition spd="slow" advTm="607"/>
    </mc:Fallback>
  </mc:AlternateContent>
</p:sld>
</file>

<file path=ppt/theme/theme1.xml><?xml version="1.0" encoding="utf-8"?>
<a:theme xmlns:a="http://schemas.openxmlformats.org/drawingml/2006/main" name="第一PPT，www.1ppt.com">
  <a:themeElements>
    <a:clrScheme name="多彩系列02">
      <a:dk1>
        <a:srgbClr val="FFFFFF"/>
      </a:dk1>
      <a:lt1>
        <a:srgbClr val="F2F2F2"/>
      </a:lt1>
      <a:dk2>
        <a:srgbClr val="232226"/>
      </a:dk2>
      <a:lt2>
        <a:srgbClr val="E7E6E6"/>
      </a:lt2>
      <a:accent1>
        <a:srgbClr val="774F71"/>
      </a:accent1>
      <a:accent2>
        <a:srgbClr val="D1758E"/>
      </a:accent2>
      <a:accent3>
        <a:srgbClr val="F7C17F"/>
      </a:accent3>
      <a:accent4>
        <a:srgbClr val="55B2A0"/>
      </a:accent4>
      <a:accent5>
        <a:srgbClr val="8F608A"/>
      </a:accent5>
      <a:accent6>
        <a:srgbClr val="D58C2E"/>
      </a:accent6>
      <a:hlink>
        <a:srgbClr val="0563C1"/>
      </a:hlink>
      <a:folHlink>
        <a:srgbClr val="954F72"/>
      </a:folHlink>
    </a:clrScheme>
    <a:fontScheme name="自定义 1">
      <a:majorFont>
        <a:latin typeface="Nexa Bold"/>
        <a:ea typeface="方正大标宋简体"/>
        <a:cs typeface=""/>
      </a:majorFont>
      <a:minorFont>
        <a:latin typeface="Nexa Light"/>
        <a:ea typeface="方正兰亭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6559</TotalTime>
  <Words>2172</Words>
  <Application>Microsoft Macintosh PowerPoint</Application>
  <PresentationFormat>On-screen Show (4:3)</PresentationFormat>
  <Paragraphs>193</Paragraphs>
  <Slides>15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微软雅黑</vt:lpstr>
      <vt:lpstr>Nexa Bold</vt:lpstr>
      <vt:lpstr>Nexa Light</vt:lpstr>
      <vt:lpstr>宋体</vt:lpstr>
      <vt:lpstr>方正大标宋简体</vt:lpstr>
      <vt:lpstr>Arial</vt:lpstr>
      <vt:lpstr>Calibri</vt:lpstr>
      <vt:lpstr>Cambria Math</vt:lpstr>
      <vt:lpstr>Times New Roman</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彩色线条</dc:title>
  <dc:subject/>
  <dc:creator>第一PPT</dc:creator>
  <cp:keywords/>
  <dc:description/>
  <cp:lastModifiedBy>Liu, Yiwei</cp:lastModifiedBy>
  <cp:revision>554</cp:revision>
  <dcterms:created xsi:type="dcterms:W3CDTF">2016-10-09T14:25:58Z</dcterms:created>
  <dcterms:modified xsi:type="dcterms:W3CDTF">2021-06-24T15:44:51Z</dcterms:modified>
  <cp:category/>
</cp:coreProperties>
</file>